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3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8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60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72.xml" ContentType="application/vnd.openxmlformats-officedocument.theme+xml"/>
  <Override PartName="/ppt/theme/theme23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6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66.xml" ContentType="application/vnd.openxmlformats-officedocument.theme+xml"/>
  <Override PartName="/ppt/theme/theme65.xml" ContentType="application/vnd.openxmlformats-officedocument.theme+xml"/>
  <Override PartName="/ppt/theme/theme6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63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4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77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76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4.png" ContentType="image/png"/>
  <Override PartName="/ppt/media/image32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63.png" ContentType="image/png"/>
  <Override PartName="/ppt/media/image78.png" ContentType="image/png"/>
  <Override PartName="/ppt/media/image29.png" ContentType="image/png"/>
  <Override PartName="/ppt/media/image71.png" ContentType="image/png"/>
  <Override PartName="/ppt/media/image6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0.png" ContentType="image/png"/>
  <Override PartName="/ppt/media/image57.png" ContentType="image/png"/>
  <Override PartName="/ppt/media/image31.png" ContentType="image/png"/>
  <Override PartName="/ppt/media/image2.jpeg" ContentType="image/jpe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</p:sldMasterIdLst>
  <p:sldIdLst>
    <p:sldId id="256" r:id="rId74"/>
    <p:sldId id="257" r:id="rId75"/>
    <p:sldId id="258" r:id="rId76"/>
    <p:sldId id="259" r:id="rId77"/>
    <p:sldId id="260" r:id="rId78"/>
    <p:sldId id="261" r:id="rId79"/>
    <p:sldId id="262" r:id="rId80"/>
    <p:sldId id="263" r:id="rId81"/>
    <p:sldId id="264" r:id="rId82"/>
    <p:sldId id="265" r:id="rId83"/>
    <p:sldId id="266" r:id="rId84"/>
    <p:sldId id="267" r:id="rId85"/>
    <p:sldId id="268" r:id="rId86"/>
    <p:sldId id="269" r:id="rId87"/>
    <p:sldId id="270" r:id="rId88"/>
    <p:sldId id="271" r:id="rId89"/>
    <p:sldId id="272" r:id="rId90"/>
    <p:sldId id="273" r:id="rId91"/>
    <p:sldId id="274" r:id="rId92"/>
    <p:sldId id="275" r:id="rId93"/>
    <p:sldId id="276" r:id="rId94"/>
    <p:sldId id="277" r:id="rId95"/>
    <p:sldId id="278" r:id="rId96"/>
    <p:sldId id="279" r:id="rId97"/>
    <p:sldId id="280" r:id="rId98"/>
    <p:sldId id="281" r:id="rId99"/>
    <p:sldId id="282" r:id="rId100"/>
    <p:sldId id="283" r:id="rId101"/>
    <p:sldId id="284" r:id="rId102"/>
    <p:sldId id="285" r:id="rId103"/>
    <p:sldId id="286" r:id="rId104"/>
    <p:sldId id="287" r:id="rId105"/>
    <p:sldId id="288" r:id="rId106"/>
    <p:sldId id="289" r:id="rId107"/>
    <p:sldId id="290" r:id="rId108"/>
    <p:sldId id="291" r:id="rId109"/>
    <p:sldId id="292" r:id="rId110"/>
    <p:sldId id="293" r:id="rId111"/>
    <p:sldId id="294" r:id="rId112"/>
    <p:sldId id="295" r:id="rId113"/>
    <p:sldId id="296" r:id="rId114"/>
    <p:sldId id="297" r:id="rId115"/>
    <p:sldId id="298" r:id="rId1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" Target="slides/slide1.xml"/><Relationship Id="rId75" Type="http://schemas.openxmlformats.org/officeDocument/2006/relationships/slide" Target="slides/slide2.xml"/><Relationship Id="rId76" Type="http://schemas.openxmlformats.org/officeDocument/2006/relationships/slide" Target="slides/slide3.xml"/><Relationship Id="rId77" Type="http://schemas.openxmlformats.org/officeDocument/2006/relationships/slide" Target="slides/slide4.xml"/><Relationship Id="rId78" Type="http://schemas.openxmlformats.org/officeDocument/2006/relationships/slide" Target="slides/slide5.xml"/><Relationship Id="rId79" Type="http://schemas.openxmlformats.org/officeDocument/2006/relationships/slide" Target="slides/slide6.xml"/><Relationship Id="rId80" Type="http://schemas.openxmlformats.org/officeDocument/2006/relationships/slide" Target="slides/slide7.xml"/><Relationship Id="rId81" Type="http://schemas.openxmlformats.org/officeDocument/2006/relationships/slide" Target="slides/slide8.xml"/><Relationship Id="rId82" Type="http://schemas.openxmlformats.org/officeDocument/2006/relationships/slide" Target="slides/slide9.xml"/><Relationship Id="rId83" Type="http://schemas.openxmlformats.org/officeDocument/2006/relationships/slide" Target="slides/slide10.xml"/><Relationship Id="rId84" Type="http://schemas.openxmlformats.org/officeDocument/2006/relationships/slide" Target="slides/slide11.xml"/><Relationship Id="rId85" Type="http://schemas.openxmlformats.org/officeDocument/2006/relationships/slide" Target="slides/slide12.xml"/><Relationship Id="rId86" Type="http://schemas.openxmlformats.org/officeDocument/2006/relationships/slide" Target="slides/slide13.xml"/><Relationship Id="rId87" Type="http://schemas.openxmlformats.org/officeDocument/2006/relationships/slide" Target="slides/slide14.xml"/><Relationship Id="rId88" Type="http://schemas.openxmlformats.org/officeDocument/2006/relationships/slide" Target="slides/slide15.xml"/><Relationship Id="rId89" Type="http://schemas.openxmlformats.org/officeDocument/2006/relationships/slide" Target="slides/slide16.xml"/><Relationship Id="rId90" Type="http://schemas.openxmlformats.org/officeDocument/2006/relationships/slide" Target="slides/slide17.xml"/><Relationship Id="rId91" Type="http://schemas.openxmlformats.org/officeDocument/2006/relationships/slide" Target="slides/slide18.xml"/><Relationship Id="rId92" Type="http://schemas.openxmlformats.org/officeDocument/2006/relationships/slide" Target="slides/slide19.xml"/><Relationship Id="rId93" Type="http://schemas.openxmlformats.org/officeDocument/2006/relationships/slide" Target="slides/slide20.xml"/><Relationship Id="rId94" Type="http://schemas.openxmlformats.org/officeDocument/2006/relationships/slide" Target="slides/slide21.xml"/><Relationship Id="rId95" Type="http://schemas.openxmlformats.org/officeDocument/2006/relationships/slide" Target="slides/slide22.xml"/><Relationship Id="rId96" Type="http://schemas.openxmlformats.org/officeDocument/2006/relationships/slide" Target="slides/slide23.xml"/><Relationship Id="rId97" Type="http://schemas.openxmlformats.org/officeDocument/2006/relationships/slide" Target="slides/slide24.xml"/><Relationship Id="rId98" Type="http://schemas.openxmlformats.org/officeDocument/2006/relationships/slide" Target="slides/slide25.xml"/><Relationship Id="rId99" Type="http://schemas.openxmlformats.org/officeDocument/2006/relationships/slide" Target="slides/slide26.xml"/><Relationship Id="rId100" Type="http://schemas.openxmlformats.org/officeDocument/2006/relationships/slide" Target="slides/slide27.xml"/><Relationship Id="rId101" Type="http://schemas.openxmlformats.org/officeDocument/2006/relationships/slide" Target="slides/slide28.xml"/><Relationship Id="rId102" Type="http://schemas.openxmlformats.org/officeDocument/2006/relationships/slide" Target="slides/slide29.xml"/><Relationship Id="rId103" Type="http://schemas.openxmlformats.org/officeDocument/2006/relationships/slide" Target="slides/slide30.xml"/><Relationship Id="rId104" Type="http://schemas.openxmlformats.org/officeDocument/2006/relationships/slide" Target="slides/slide31.xml"/><Relationship Id="rId105" Type="http://schemas.openxmlformats.org/officeDocument/2006/relationships/slide" Target="slides/slide32.xml"/><Relationship Id="rId106" Type="http://schemas.openxmlformats.org/officeDocument/2006/relationships/slide" Target="slides/slide33.xml"/><Relationship Id="rId107" Type="http://schemas.openxmlformats.org/officeDocument/2006/relationships/slide" Target="slides/slide34.xml"/><Relationship Id="rId108" Type="http://schemas.openxmlformats.org/officeDocument/2006/relationships/slide" Target="slides/slide35.xml"/><Relationship Id="rId109" Type="http://schemas.openxmlformats.org/officeDocument/2006/relationships/slide" Target="slides/slide36.xml"/><Relationship Id="rId110" Type="http://schemas.openxmlformats.org/officeDocument/2006/relationships/slide" Target="slides/slide37.xml"/><Relationship Id="rId111" Type="http://schemas.openxmlformats.org/officeDocument/2006/relationships/slide" Target="slides/slide38.xml"/><Relationship Id="rId112" Type="http://schemas.openxmlformats.org/officeDocument/2006/relationships/slide" Target="slides/slide39.xml"/><Relationship Id="rId113" Type="http://schemas.openxmlformats.org/officeDocument/2006/relationships/slide" Target="slides/slide40.xml"/><Relationship Id="rId114" Type="http://schemas.openxmlformats.org/officeDocument/2006/relationships/slide" Target="slides/slide41.xml"/><Relationship Id="rId115" Type="http://schemas.openxmlformats.org/officeDocument/2006/relationships/slide" Target="slides/slide42.xml"/><Relationship Id="rId116" Type="http://schemas.openxmlformats.org/officeDocument/2006/relationships/slide" Target="slides/slide43.xml"/><Relationship Id="rId1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slideLayout" Target="../slideLayouts/slideLayout72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2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2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2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2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2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2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2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2.jpeg"/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5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slideLayout" Target="../slideLayouts/slideLayout6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6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6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1.png"/><Relationship Id="rId3" Type="http://schemas.openxmlformats.org/officeDocument/2006/relationships/image" Target="../media/image66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6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3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3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jpeg"/><Relationship Id="rId3" Type="http://schemas.openxmlformats.org/officeDocument/2006/relationships/image" Target="../media/image77.jpeg"/><Relationship Id="rId4" Type="http://schemas.openxmlformats.org/officeDocument/2006/relationships/image" Target="../media/image78.png"/><Relationship Id="rId5" Type="http://schemas.openxmlformats.org/officeDocument/2006/relationships/image" Target="../media/image1.png"/><Relationship Id="rId6" Type="http://schemas.openxmlformats.org/officeDocument/2006/relationships/image" Target="../media/image2.jpeg"/><Relationship Id="rId7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3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58680" y="1033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8137440" y="81000"/>
            <a:ext cx="1919880" cy="535320"/>
          </a:xfrm>
          <a:prstGeom prst="rect">
            <a:avLst/>
          </a:prstGeom>
          <a:ln w="0">
            <a:noFill/>
          </a:ln>
        </p:spPr>
      </p:pic>
      <p:sp>
        <p:nvSpPr>
          <p:cNvPr id="383" name="CustomShape 2"/>
          <p:cNvSpPr/>
          <p:nvPr/>
        </p:nvSpPr>
        <p:spPr>
          <a:xfrm>
            <a:off x="7189920" y="5351400"/>
            <a:ext cx="2934000" cy="289440"/>
          </a:xfrm>
          <a:custGeom>
            <a:avLst/>
            <a:gdLst>
              <a:gd name="textAreaLeft" fmla="*/ 0 w 2934000"/>
              <a:gd name="textAreaRight" fmla="*/ 2934360 w 2934000"/>
              <a:gd name="textAreaTop" fmla="*/ 0 h 289440"/>
              <a:gd name="textAreaBottom" fmla="*/ 289800 h 289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Image adapted from McInnes et al. 2018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3"/>
          <a:stretch/>
        </p:blipFill>
        <p:spPr>
          <a:xfrm>
            <a:off x="1295280" y="1706400"/>
            <a:ext cx="6837840" cy="3577320"/>
          </a:xfrm>
          <a:prstGeom prst="rect">
            <a:avLst/>
          </a:prstGeom>
          <a:ln w="0">
            <a:noFill/>
          </a:ln>
        </p:spPr>
      </p:pic>
      <p:sp>
        <p:nvSpPr>
          <p:cNvPr id="385" name="CustomShape 3"/>
          <p:cNvSpPr/>
          <p:nvPr/>
        </p:nvSpPr>
        <p:spPr>
          <a:xfrm>
            <a:off x="8508960" y="2316240"/>
            <a:ext cx="1343520" cy="284760"/>
          </a:xfrm>
          <a:custGeom>
            <a:avLst/>
            <a:gdLst>
              <a:gd name="textAreaLeft" fmla="*/ 0 w 1343520"/>
              <a:gd name="textAreaRight" fmla="*/ 1343880 w 1343520"/>
              <a:gd name="textAreaTop" fmla="*/ 0 h 284760"/>
              <a:gd name="textAreaBottom" fmla="*/ 285120 h 284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@NikolayOskolkov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4"/>
          <a:srcRect l="0" t="18655" r="0" b="20725"/>
          <a:stretch/>
        </p:blipFill>
        <p:spPr>
          <a:xfrm>
            <a:off x="8139240" y="1665360"/>
            <a:ext cx="1875240" cy="637200"/>
          </a:xfrm>
          <a:prstGeom prst="rect">
            <a:avLst/>
          </a:prstGeom>
          <a:ln w="0">
            <a:noFill/>
          </a:ln>
        </p:spPr>
      </p:pic>
      <p:sp>
        <p:nvSpPr>
          <p:cNvPr id="387" name="CustomShape 4"/>
          <p:cNvSpPr/>
          <p:nvPr/>
        </p:nvSpPr>
        <p:spPr>
          <a:xfrm>
            <a:off x="8302680" y="4960800"/>
            <a:ext cx="1765800" cy="37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Personal homepage: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https://nikolay-oskolkov.com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5"/>
          <a:srcRect l="11567" t="14531" r="7772" b="12490"/>
          <a:stretch/>
        </p:blipFill>
        <p:spPr>
          <a:xfrm>
            <a:off x="8690040" y="4021200"/>
            <a:ext cx="1003680" cy="908640"/>
          </a:xfrm>
          <a:prstGeom prst="rect">
            <a:avLst/>
          </a:prstGeom>
          <a:ln w="0">
            <a:noFill/>
          </a:ln>
        </p:spPr>
      </p:pic>
      <p:sp>
        <p:nvSpPr>
          <p:cNvPr id="389" name="CustomShape 5"/>
          <p:cNvSpPr/>
          <p:nvPr/>
        </p:nvSpPr>
        <p:spPr>
          <a:xfrm>
            <a:off x="8373960" y="3578400"/>
            <a:ext cx="1608840" cy="230400"/>
          </a:xfrm>
          <a:custGeom>
            <a:avLst/>
            <a:gdLst>
              <a:gd name="textAreaLeft" fmla="*/ 0 w 1608840"/>
              <a:gd name="textAreaRight" fmla="*/ 1609200 w 1608840"/>
              <a:gd name="textAreaTop" fmla="*/ 0 h 230400"/>
              <a:gd name="textAreaBottom" fmla="*/ 230760 h 230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@oskolkov.bsky.social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6"/>
          <a:stretch/>
        </p:blipFill>
        <p:spPr>
          <a:xfrm>
            <a:off x="8705880" y="2673360"/>
            <a:ext cx="910080" cy="89892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1571760" y="564840"/>
            <a:ext cx="697212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84600" bIns="45000" anchor="t">
            <a:noAutofit/>
          </a:bodyPr>
          <a:p>
            <a:pPr algn="ctr">
              <a:lnSpc>
                <a:spcPct val="87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800" spc="-1" strike="noStrike">
                <a:solidFill>
                  <a:srgbClr val="3465a4"/>
                </a:solidFill>
                <a:latin typeface="Arial"/>
              </a:rPr>
              <a:t>Dimension Reduction and UMAP for Omics Integration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Physalia course, 15-17 December 2025, University of Barcelona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Nikolay Oskolkov, MRG Group Leader, LIOS, Riga, Latvia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2293920" y="31680"/>
            <a:ext cx="5257800" cy="344160"/>
          </a:xfrm>
          <a:custGeom>
            <a:avLst/>
            <a:gdLst>
              <a:gd name="textAreaLeft" fmla="*/ 0 w 5257800"/>
              <a:gd name="textAreaRight" fmla="*/ 5258160 w 5257800"/>
              <a:gd name="textAreaTop" fmla="*/ 0 h 344160"/>
              <a:gd name="textAreaBottom" fmla="*/ 344520 h 34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Estimating the number of informative PCs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1"/>
          <a:stretch/>
        </p:blipFill>
        <p:spPr>
          <a:xfrm>
            <a:off x="1305000" y="457200"/>
            <a:ext cx="7005600" cy="5180400"/>
          </a:xfrm>
          <a:prstGeom prst="rect">
            <a:avLst/>
          </a:prstGeom>
          <a:ln w="0">
            <a:noFill/>
          </a:ln>
        </p:spPr>
      </p:pic>
      <p:pic>
        <p:nvPicPr>
          <p:cNvPr id="511" name="" descr=""/>
          <p:cNvPicPr/>
          <p:nvPr/>
        </p:nvPicPr>
        <p:blipFill>
          <a:blip r:embed="rId2"/>
          <a:stretch/>
        </p:blipFill>
        <p:spPr>
          <a:xfrm>
            <a:off x="8047440" y="44280"/>
            <a:ext cx="2012400" cy="536400"/>
          </a:xfrm>
          <a:prstGeom prst="rect">
            <a:avLst/>
          </a:prstGeom>
          <a:ln w="0">
            <a:noFill/>
          </a:ln>
        </p:spPr>
      </p:pic>
      <p:pic>
        <p:nvPicPr>
          <p:cNvPr id="512" name="" descr=""/>
          <p:cNvPicPr/>
          <p:nvPr/>
        </p:nvPicPr>
        <p:blipFill>
          <a:blip r:embed="rId3"/>
          <a:stretch/>
        </p:blipFill>
        <p:spPr>
          <a:xfrm>
            <a:off x="60480" y="66600"/>
            <a:ext cx="1277280" cy="452160"/>
          </a:xfrm>
          <a:prstGeom prst="rect">
            <a:avLst/>
          </a:prstGeom>
          <a:ln w="0">
            <a:noFill/>
          </a:ln>
        </p:spPr>
      </p:pic>
      <p:sp>
        <p:nvSpPr>
          <p:cNvPr id="513" name="CustomShape 2"/>
          <p:cNvSpPr/>
          <p:nvPr/>
        </p:nvSpPr>
        <p:spPr>
          <a:xfrm>
            <a:off x="2000160" y="3732480"/>
            <a:ext cx="2552400" cy="344160"/>
          </a:xfrm>
          <a:custGeom>
            <a:avLst/>
            <a:gdLst>
              <a:gd name="textAreaLeft" fmla="*/ 0 w 2552400"/>
              <a:gd name="textAreaRight" fmla="*/ 2552760 w 2552400"/>
              <a:gd name="textAreaTop" fmla="*/ 0 h 344160"/>
              <a:gd name="textAreaBottom" fmla="*/ 344520 h 34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Tracy-Widom approach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8563320" y="2008080"/>
            <a:ext cx="1307880" cy="598320"/>
          </a:xfrm>
          <a:custGeom>
            <a:avLst/>
            <a:gdLst>
              <a:gd name="textAreaLeft" fmla="*/ 0 w 1307880"/>
              <a:gd name="textAreaRight" fmla="*/ 1308240 w 1307880"/>
              <a:gd name="textAreaTop" fmla="*/ 0 h 598320"/>
              <a:gd name="textAreaBottom" fmla="*/ 598680 h 598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In Seurat:</a:t>
            </a:r>
            <a:br>
              <a:rPr sz="1800"/>
            </a:b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JackStraw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1377720" y="1646280"/>
            <a:ext cx="7333560" cy="1624320"/>
          </a:xfrm>
          <a:custGeom>
            <a:avLst/>
            <a:gdLst>
              <a:gd name="textAreaLeft" fmla="*/ 0 w 7333560"/>
              <a:gd name="textAreaRight" fmla="*/ 7333920 w 7333560"/>
              <a:gd name="textAreaTop" fmla="*/ 0 h 1624320"/>
              <a:gd name="textAreaBottom" fmla="*/ 1624680 h 162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When linear dimension reduction</a:t>
            </a:r>
            <a:br>
              <a:rPr sz="1800"/>
            </a:b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is not good enough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400" cy="535680"/>
          </a:xfrm>
          <a:prstGeom prst="rect">
            <a:avLst/>
          </a:prstGeom>
          <a:ln w="0">
            <a:noFill/>
          </a:ln>
        </p:spPr>
      </p:pic>
      <p:pic>
        <p:nvPicPr>
          <p:cNvPr id="517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920" cy="4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2125800" y="6480"/>
            <a:ext cx="5256720" cy="344880"/>
          </a:xfrm>
          <a:custGeom>
            <a:avLst/>
            <a:gdLst>
              <a:gd name="textAreaLeft" fmla="*/ 0 w 5256720"/>
              <a:gd name="textAreaRight" fmla="*/ 5257080 w 525672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200" spc="-1" strike="noStrike">
                <a:solidFill>
                  <a:srgbClr val="0066cc"/>
                </a:solidFill>
                <a:latin typeface="Arial"/>
                <a:ea typeface="Droid Sans Fallback"/>
              </a:rPr>
              <a:t>PCA works fine on a linear manifold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731880" y="477720"/>
            <a:ext cx="4110480" cy="2629440"/>
          </a:xfrm>
          <a:prstGeom prst="rect">
            <a:avLst/>
          </a:prstGeom>
          <a:ln w="0">
            <a:noFill/>
          </a:ln>
        </p:spPr>
      </p:pic>
      <p:pic>
        <p:nvPicPr>
          <p:cNvPr id="520" name="" descr=""/>
          <p:cNvPicPr/>
          <p:nvPr/>
        </p:nvPicPr>
        <p:blipFill>
          <a:blip r:embed="rId2"/>
          <a:stretch/>
        </p:blipFill>
        <p:spPr>
          <a:xfrm>
            <a:off x="731880" y="3108240"/>
            <a:ext cx="4128120" cy="2523240"/>
          </a:xfrm>
          <a:prstGeom prst="rect">
            <a:avLst/>
          </a:prstGeom>
          <a:ln w="0">
            <a:noFill/>
          </a:ln>
        </p:spPr>
      </p:pic>
      <p:pic>
        <p:nvPicPr>
          <p:cNvPr id="521" name="" descr=""/>
          <p:cNvPicPr/>
          <p:nvPr/>
        </p:nvPicPr>
        <p:blipFill>
          <a:blip r:embed="rId3"/>
          <a:stretch/>
        </p:blipFill>
        <p:spPr>
          <a:xfrm>
            <a:off x="5094360" y="3124080"/>
            <a:ext cx="4231080" cy="2523240"/>
          </a:xfrm>
          <a:prstGeom prst="rect">
            <a:avLst/>
          </a:prstGeom>
          <a:ln w="0">
            <a:noFill/>
          </a:ln>
        </p:spPr>
      </p:pic>
      <p:pic>
        <p:nvPicPr>
          <p:cNvPr id="522" name="" descr=""/>
          <p:cNvPicPr/>
          <p:nvPr/>
        </p:nvPicPr>
        <p:blipFill>
          <a:blip r:embed="rId4"/>
          <a:stretch/>
        </p:blipFill>
        <p:spPr>
          <a:xfrm>
            <a:off x="58680" y="5544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523" name="" descr=""/>
          <p:cNvPicPr/>
          <p:nvPr/>
        </p:nvPicPr>
        <p:blipFill>
          <a:blip r:embed="rId5"/>
          <a:stretch/>
        </p:blipFill>
        <p:spPr>
          <a:xfrm>
            <a:off x="7954920" y="33480"/>
            <a:ext cx="2102400" cy="535320"/>
          </a:xfrm>
          <a:prstGeom prst="rect">
            <a:avLst/>
          </a:prstGeom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6"/>
          <a:stretch/>
        </p:blipFill>
        <p:spPr>
          <a:xfrm>
            <a:off x="5014800" y="506520"/>
            <a:ext cx="4310640" cy="260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dur="indefinite" fill="hold">
                      <p:stCondLst>
                        <p:cond delay="indefinite"/>
                      </p:stCondLst>
                      <p:childTnLst>
                        <p:par>
                          <p:cTn id="3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dur="indefinite" fill="hold">
                      <p:stCondLst>
                        <p:cond delay="indefinite"/>
                      </p:stCondLst>
                      <p:childTnLst>
                        <p:par>
                          <p:cTn id="3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dur="indefinite" fill="hold">
                      <p:stCondLst>
                        <p:cond delay="indefinite"/>
                      </p:stCondLst>
                      <p:childTnLst>
                        <p:par>
                          <p:cTn id="4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" descr=""/>
          <p:cNvPicPr/>
          <p:nvPr/>
        </p:nvPicPr>
        <p:blipFill>
          <a:blip r:embed="rId1"/>
          <a:srcRect l="8347" t="4396" r="5869" b="0"/>
          <a:stretch/>
        </p:blipFill>
        <p:spPr>
          <a:xfrm>
            <a:off x="1006560" y="457200"/>
            <a:ext cx="4078800" cy="2632680"/>
          </a:xfrm>
          <a:prstGeom prst="rect">
            <a:avLst/>
          </a:prstGeom>
          <a:ln w="0">
            <a:noFill/>
          </a:ln>
        </p:spPr>
      </p:pic>
      <p:pic>
        <p:nvPicPr>
          <p:cNvPr id="526" name="" descr=""/>
          <p:cNvPicPr/>
          <p:nvPr/>
        </p:nvPicPr>
        <p:blipFill>
          <a:blip r:embed="rId2"/>
          <a:stretch/>
        </p:blipFill>
        <p:spPr>
          <a:xfrm>
            <a:off x="914400" y="3017880"/>
            <a:ext cx="4113720" cy="2622960"/>
          </a:xfrm>
          <a:prstGeom prst="rect">
            <a:avLst/>
          </a:prstGeom>
          <a:ln w="0">
            <a:noFill/>
          </a:ln>
        </p:spPr>
      </p:pic>
      <p:pic>
        <p:nvPicPr>
          <p:cNvPr id="527" name="" descr=""/>
          <p:cNvPicPr/>
          <p:nvPr/>
        </p:nvPicPr>
        <p:blipFill>
          <a:blip r:embed="rId3"/>
          <a:stretch/>
        </p:blipFill>
        <p:spPr>
          <a:xfrm>
            <a:off x="5211720" y="3017880"/>
            <a:ext cx="4023360" cy="2622960"/>
          </a:xfrm>
          <a:prstGeom prst="rect">
            <a:avLst/>
          </a:prstGeom>
          <a:ln w="0">
            <a:noFill/>
          </a:ln>
        </p:spPr>
      </p:pic>
      <p:pic>
        <p:nvPicPr>
          <p:cNvPr id="528" name="" descr=""/>
          <p:cNvPicPr/>
          <p:nvPr/>
        </p:nvPicPr>
        <p:blipFill>
          <a:blip r:embed="rId4"/>
          <a:stretch/>
        </p:blipFill>
        <p:spPr>
          <a:xfrm>
            <a:off x="58680" y="55440"/>
            <a:ext cx="1219680" cy="451440"/>
          </a:xfrm>
          <a:prstGeom prst="rect">
            <a:avLst/>
          </a:prstGeom>
          <a:ln w="0">
            <a:noFill/>
          </a:ln>
        </p:spPr>
      </p:pic>
      <p:pic>
        <p:nvPicPr>
          <p:cNvPr id="529" name="" descr=""/>
          <p:cNvPicPr/>
          <p:nvPr/>
        </p:nvPicPr>
        <p:blipFill>
          <a:blip r:embed="rId5"/>
          <a:stretch/>
        </p:blipFill>
        <p:spPr>
          <a:xfrm>
            <a:off x="8047080" y="33480"/>
            <a:ext cx="2010240" cy="535320"/>
          </a:xfrm>
          <a:prstGeom prst="rect">
            <a:avLst/>
          </a:prstGeom>
          <a:ln w="0">
            <a:noFill/>
          </a:ln>
        </p:spPr>
      </p:pic>
      <p:pic>
        <p:nvPicPr>
          <p:cNvPr id="530" name="" descr=""/>
          <p:cNvPicPr/>
          <p:nvPr/>
        </p:nvPicPr>
        <p:blipFill>
          <a:blip r:embed="rId6"/>
          <a:stretch/>
        </p:blipFill>
        <p:spPr>
          <a:xfrm>
            <a:off x="5211720" y="549360"/>
            <a:ext cx="4021560" cy="2467440"/>
          </a:xfrm>
          <a:prstGeom prst="rect">
            <a:avLst/>
          </a:prstGeom>
          <a:ln w="0">
            <a:noFill/>
          </a:ln>
        </p:spPr>
      </p:pic>
      <p:sp>
        <p:nvSpPr>
          <p:cNvPr id="531" name="CustomShape 1"/>
          <p:cNvSpPr/>
          <p:nvPr/>
        </p:nvSpPr>
        <p:spPr>
          <a:xfrm>
            <a:off x="1792080" y="50760"/>
            <a:ext cx="6021360" cy="344880"/>
          </a:xfrm>
          <a:custGeom>
            <a:avLst/>
            <a:gdLst>
              <a:gd name="textAreaLeft" fmla="*/ 0 w 6021360"/>
              <a:gd name="textAreaRight" fmla="*/ 6021720 w 602136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200" spc="-1" strike="noStrike">
                <a:solidFill>
                  <a:srgbClr val="0066cc"/>
                </a:solidFill>
                <a:latin typeface="Arial"/>
                <a:ea typeface="Droid Sans Fallback"/>
              </a:rPr>
              <a:t>PCA vs. tSNE vs. UMAP on non-linear manifold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dur="indefinite" fill="hold">
                      <p:stCondLst>
                        <p:cond delay="indefinite"/>
                      </p:stCondLst>
                      <p:childTnLst>
                        <p:par>
                          <p:cTn id="4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dur="indefinite" fill="hold">
                      <p:stCondLst>
                        <p:cond delay="indefinite"/>
                      </p:stCondLst>
                      <p:childTnLst>
                        <p:par>
                          <p:cTn id="5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dur="indefinite" fill="hold">
                      <p:stCondLst>
                        <p:cond delay="indefinite"/>
                      </p:stCondLst>
                      <p:childTnLst>
                        <p:par>
                          <p:cTn id="5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1897920" y="46080"/>
            <a:ext cx="5768640" cy="343440"/>
          </a:xfrm>
          <a:custGeom>
            <a:avLst/>
            <a:gdLst>
              <a:gd name="textAreaLeft" fmla="*/ 0 w 5768640"/>
              <a:gd name="textAreaRight" fmla="*/ 5769000 w 5768640"/>
              <a:gd name="textAreaTop" fmla="*/ 0 h 343440"/>
              <a:gd name="textAreaBottom" fmla="*/ 34380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Why PCA can’t unwrap the Swiss Roll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1"/>
          <a:stretch/>
        </p:blipFill>
        <p:spPr>
          <a:xfrm>
            <a:off x="1335240" y="3090960"/>
            <a:ext cx="7569720" cy="2521440"/>
          </a:xfrm>
          <a:prstGeom prst="rect">
            <a:avLst/>
          </a:prstGeom>
          <a:ln w="0">
            <a:noFill/>
          </a:ln>
        </p:spPr>
      </p:pic>
      <p:pic>
        <p:nvPicPr>
          <p:cNvPr id="534" name="" descr=""/>
          <p:cNvPicPr/>
          <p:nvPr/>
        </p:nvPicPr>
        <p:blipFill>
          <a:blip r:embed="rId2"/>
          <a:srcRect l="3948" t="3705" r="3219" b="4793"/>
          <a:stretch/>
        </p:blipFill>
        <p:spPr>
          <a:xfrm>
            <a:off x="1371600" y="549360"/>
            <a:ext cx="7496640" cy="2467440"/>
          </a:xfrm>
          <a:prstGeom prst="rect">
            <a:avLst/>
          </a:prstGeom>
          <a:ln w="0">
            <a:noFill/>
          </a:ln>
        </p:spPr>
      </p:pic>
      <p:pic>
        <p:nvPicPr>
          <p:cNvPr id="535" name="" descr=""/>
          <p:cNvPicPr/>
          <p:nvPr/>
        </p:nvPicPr>
        <p:blipFill>
          <a:blip r:embed="rId3"/>
          <a:stretch/>
        </p:blipFill>
        <p:spPr>
          <a:xfrm>
            <a:off x="58680" y="9216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536" name="" descr=""/>
          <p:cNvPicPr/>
          <p:nvPr/>
        </p:nvPicPr>
        <p:blipFill>
          <a:blip r:embed="rId4"/>
          <a:stretch/>
        </p:blipFill>
        <p:spPr>
          <a:xfrm>
            <a:off x="7954920" y="69840"/>
            <a:ext cx="2102400" cy="5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" descr=""/>
          <p:cNvPicPr/>
          <p:nvPr/>
        </p:nvPicPr>
        <p:blipFill>
          <a:blip r:embed="rId1"/>
          <a:srcRect l="1901" t="11696" r="8243" b="2370"/>
          <a:stretch/>
        </p:blipFill>
        <p:spPr>
          <a:xfrm>
            <a:off x="38160" y="1017720"/>
            <a:ext cx="4989960" cy="3248280"/>
          </a:xfrm>
          <a:prstGeom prst="rect">
            <a:avLst/>
          </a:prstGeom>
          <a:ln w="0">
            <a:noFill/>
          </a:ln>
        </p:spPr>
      </p:pic>
      <p:pic>
        <p:nvPicPr>
          <p:cNvPr id="538" name="" descr=""/>
          <p:cNvPicPr/>
          <p:nvPr/>
        </p:nvPicPr>
        <p:blipFill>
          <a:blip r:embed="rId2"/>
          <a:srcRect l="2799" t="11754" r="9726" b="8"/>
          <a:stretch/>
        </p:blipFill>
        <p:spPr>
          <a:xfrm>
            <a:off x="5041800" y="976320"/>
            <a:ext cx="4899600" cy="3381840"/>
          </a:xfrm>
          <a:prstGeom prst="rect">
            <a:avLst/>
          </a:prstGeom>
          <a:ln w="0">
            <a:noFill/>
          </a:ln>
        </p:spPr>
      </p:pic>
      <p:pic>
        <p:nvPicPr>
          <p:cNvPr id="539" name="" descr=""/>
          <p:cNvPicPr/>
          <p:nvPr/>
        </p:nvPicPr>
        <p:blipFill>
          <a:blip r:embed="rId3"/>
          <a:stretch/>
        </p:blipFill>
        <p:spPr>
          <a:xfrm>
            <a:off x="58680" y="4140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540" name="" descr=""/>
          <p:cNvPicPr/>
          <p:nvPr/>
        </p:nvPicPr>
        <p:blipFill>
          <a:blip r:embed="rId4"/>
          <a:stretch/>
        </p:blipFill>
        <p:spPr>
          <a:xfrm>
            <a:off x="7954920" y="19080"/>
            <a:ext cx="2102400" cy="535320"/>
          </a:xfrm>
          <a:prstGeom prst="rect">
            <a:avLst/>
          </a:prstGeom>
          <a:ln w="0">
            <a:noFill/>
          </a:ln>
        </p:spPr>
      </p:pic>
      <p:sp>
        <p:nvSpPr>
          <p:cNvPr id="541" name="CustomShape 1"/>
          <p:cNvSpPr/>
          <p:nvPr/>
        </p:nvSpPr>
        <p:spPr>
          <a:xfrm>
            <a:off x="1944000" y="42840"/>
            <a:ext cx="5647680" cy="456120"/>
          </a:xfrm>
          <a:custGeom>
            <a:avLst/>
            <a:gdLst>
              <a:gd name="textAreaLeft" fmla="*/ 0 w 5647680"/>
              <a:gd name="textAreaRight" fmla="*/ 5648040 w 5647680"/>
              <a:gd name="textAreaTop" fmla="*/ 0 h 456120"/>
              <a:gd name="textAreaBottom" fmla="*/ 45648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Why PCA is not enough in Single Cell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5559480" y="5365800"/>
            <a:ext cx="4569120" cy="286200"/>
          </a:xfrm>
          <a:custGeom>
            <a:avLst/>
            <a:gdLst>
              <a:gd name="textAreaLeft" fmla="*/ 0 w 4569120"/>
              <a:gd name="textAreaRight" fmla="*/ 4569480 w 4569120"/>
              <a:gd name="textAreaTop" fmla="*/ 0 h 286200"/>
              <a:gd name="textAreaBottom" fmla="*/ 286560 h 286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https://satijalab.org/seurat/articles/pbmc3k_tutorial.html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>
            <a:off x="2757600" y="627120"/>
            <a:ext cx="4538880" cy="230760"/>
          </a:xfrm>
          <a:custGeom>
            <a:avLst/>
            <a:gdLst>
              <a:gd name="textAreaLeft" fmla="*/ 0 w 4538880"/>
              <a:gd name="textAreaRight" fmla="*/ 4539240 w 4538880"/>
              <a:gd name="textAreaTop" fmla="*/ 0 h 230760"/>
              <a:gd name="textAreaBottom" fmla="*/ 231120 h 230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3k Peripheral Blood Mononuclear Cells (PBMC) available from 10X Genomics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182880" y="4479840"/>
            <a:ext cx="9669600" cy="880200"/>
          </a:xfrm>
          <a:custGeom>
            <a:avLst/>
            <a:gdLst>
              <a:gd name="textAreaLeft" fmla="*/ 0 w 9669600"/>
              <a:gd name="textAreaRight" fmla="*/ 9669960 w 9669600"/>
              <a:gd name="textAreaTop" fmla="*/ 0 h 880200"/>
              <a:gd name="textAreaBottom" fmla="*/ 880560 h 880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Two principal components (PCs) seem to be insufficient to fully reveal heterogeneity in single cell gene expression data.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Solution: use more PCs or tSNE / UMAP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dur="indefinite" fill="hold">
                      <p:stCondLst>
                        <p:cond delay="indefinite"/>
                      </p:stCondLst>
                      <p:childTnLst>
                        <p:par>
                          <p:cTn id="6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6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dur="indefinite" fill="hold">
                      <p:stCondLst>
                        <p:cond delay="indefinite"/>
                      </p:stCondLst>
                      <p:childTnLst>
                        <p:par>
                          <p:cTn id="6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6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dur="indefinite" fill="hold">
                      <p:stCondLst>
                        <p:cond delay="indefinite"/>
                      </p:stCondLst>
                      <p:childTnLst>
                        <p:par>
                          <p:cTn id="7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7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58680" y="7776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546" name="" descr=""/>
          <p:cNvPicPr/>
          <p:nvPr/>
        </p:nvPicPr>
        <p:blipFill>
          <a:blip r:embed="rId2"/>
          <a:stretch/>
        </p:blipFill>
        <p:spPr>
          <a:xfrm>
            <a:off x="8137440" y="55440"/>
            <a:ext cx="1919880" cy="535680"/>
          </a:xfrm>
          <a:prstGeom prst="rect">
            <a:avLst/>
          </a:prstGeom>
          <a:ln w="0">
            <a:noFill/>
          </a:ln>
        </p:spPr>
      </p:pic>
      <p:pic>
        <p:nvPicPr>
          <p:cNvPr id="547" name="" descr=""/>
          <p:cNvPicPr/>
          <p:nvPr/>
        </p:nvPicPr>
        <p:blipFill>
          <a:blip r:embed="rId3"/>
          <a:stretch/>
        </p:blipFill>
        <p:spPr>
          <a:xfrm>
            <a:off x="19080" y="1204920"/>
            <a:ext cx="4826520" cy="3597840"/>
          </a:xfrm>
          <a:prstGeom prst="rect">
            <a:avLst/>
          </a:prstGeom>
          <a:ln w="0">
            <a:noFill/>
          </a:ln>
        </p:spPr>
      </p:pic>
      <p:pic>
        <p:nvPicPr>
          <p:cNvPr id="548" name="" descr=""/>
          <p:cNvPicPr/>
          <p:nvPr/>
        </p:nvPicPr>
        <p:blipFill>
          <a:blip r:embed="rId4"/>
          <a:stretch/>
        </p:blipFill>
        <p:spPr>
          <a:xfrm>
            <a:off x="5114880" y="1214280"/>
            <a:ext cx="4871160" cy="3631320"/>
          </a:xfrm>
          <a:prstGeom prst="rect">
            <a:avLst/>
          </a:prstGeom>
          <a:ln w="0">
            <a:noFill/>
          </a:ln>
        </p:spPr>
      </p:pic>
      <p:sp>
        <p:nvSpPr>
          <p:cNvPr id="549" name="CustomShape 1"/>
          <p:cNvSpPr/>
          <p:nvPr/>
        </p:nvSpPr>
        <p:spPr>
          <a:xfrm>
            <a:off x="1427040" y="77760"/>
            <a:ext cx="6765120" cy="456120"/>
          </a:xfrm>
          <a:custGeom>
            <a:avLst/>
            <a:gdLst>
              <a:gd name="textAreaLeft" fmla="*/ 0 w 6765120"/>
              <a:gd name="textAreaRight" fmla="*/ 6765480 w 6765120"/>
              <a:gd name="textAreaTop" fmla="*/ 0 h 456120"/>
              <a:gd name="textAreaBottom" fmla="*/ 45648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PCA vs. tSNE: when data complexity grows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914400" y="776160"/>
            <a:ext cx="3034080" cy="345240"/>
          </a:xfrm>
          <a:custGeom>
            <a:avLst/>
            <a:gdLst>
              <a:gd name="textAreaLeft" fmla="*/ 0 w 3034080"/>
              <a:gd name="textAreaRight" fmla="*/ 3034440 w 3034080"/>
              <a:gd name="textAreaTop" fmla="*/ 0 h 345240"/>
              <a:gd name="textAreaBottom" fmla="*/ 345600 h 345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6400"/>
                </a:solidFill>
                <a:latin typeface="Arial"/>
                <a:ea typeface="DejaVu Sans"/>
              </a:rPr>
              <a:t>Three classes of data points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6027840" y="776160"/>
            <a:ext cx="2805480" cy="345240"/>
          </a:xfrm>
          <a:custGeom>
            <a:avLst/>
            <a:gdLst>
              <a:gd name="textAreaLeft" fmla="*/ 0 w 2805480"/>
              <a:gd name="textAreaRight" fmla="*/ 2805840 w 2805480"/>
              <a:gd name="textAreaTop" fmla="*/ 0 h 345240"/>
              <a:gd name="textAreaBottom" fmla="*/ 345600 h 345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6400"/>
                </a:solidFill>
                <a:latin typeface="Arial"/>
                <a:ea typeface="DejaVu Sans"/>
              </a:rPr>
              <a:t>Ten classes of data points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8188200" y="5430960"/>
            <a:ext cx="1867680" cy="203760"/>
          </a:xfrm>
          <a:custGeom>
            <a:avLst/>
            <a:gdLst>
              <a:gd name="textAreaLeft" fmla="*/ 0 w 1867680"/>
              <a:gd name="textAreaRight" fmla="*/ 1868040 w 1867680"/>
              <a:gd name="textAreaTop" fmla="*/ 0 h 203760"/>
              <a:gd name="textAreaBottom" fmla="*/ 204120 h 203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Oskolkov et al., unpublished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725400" y="4957920"/>
            <a:ext cx="3607560" cy="343080"/>
          </a:xfrm>
          <a:custGeom>
            <a:avLst/>
            <a:gdLst>
              <a:gd name="textAreaLeft" fmla="*/ 0 w 3607560"/>
              <a:gd name="textAreaRight" fmla="*/ 3607920 w 3607560"/>
              <a:gd name="textAreaTop" fmla="*/ 0 h 343080"/>
              <a:gd name="textAreaBottom" fmla="*/ 343440 h 343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PCA and tSNE tell the same story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CustomShape 6"/>
          <p:cNvSpPr/>
          <p:nvPr/>
        </p:nvSpPr>
        <p:spPr>
          <a:xfrm>
            <a:off x="5727600" y="4957920"/>
            <a:ext cx="3745440" cy="343080"/>
          </a:xfrm>
          <a:custGeom>
            <a:avLst/>
            <a:gdLst>
              <a:gd name="textAreaLeft" fmla="*/ 0 w 3745440"/>
              <a:gd name="textAreaRight" fmla="*/ 3745800 w 3745440"/>
              <a:gd name="textAreaTop" fmla="*/ 0 h 343080"/>
              <a:gd name="textAreaBottom" fmla="*/ 343440 h 343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is more informative than PCA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dur="indefinite" fill="hold">
                      <p:stCondLst>
                        <p:cond delay="indefinite"/>
                      </p:stCondLst>
                      <p:childTnLst>
                        <p:par>
                          <p:cTn id="7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7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dur="indefinite" fill="hold">
                      <p:stCondLst>
                        <p:cond delay="indefinite"/>
                      </p:stCondLst>
                      <p:childTnLst>
                        <p:par>
                          <p:cTn id="8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dur="indefinite" fill="hold">
                      <p:stCondLst>
                        <p:cond delay="indefinite"/>
                      </p:stCondLst>
                      <p:childTnLst>
                        <p:par>
                          <p:cTn id="8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dur="indefinite" fill="hold">
                      <p:stCondLst>
                        <p:cond delay="indefinite"/>
                      </p:stCondLst>
                      <p:childTnLst>
                        <p:par>
                          <p:cTn id="8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8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79440" y="1574280"/>
            <a:ext cx="9376200" cy="1624320"/>
          </a:xfrm>
          <a:custGeom>
            <a:avLst/>
            <a:gdLst>
              <a:gd name="textAreaLeft" fmla="*/ 0 w 9376200"/>
              <a:gd name="textAreaRight" fmla="*/ 9376560 w 9376200"/>
              <a:gd name="textAreaTop" fmla="*/ 0 h 1624320"/>
              <a:gd name="textAreaBottom" fmla="*/ 1624680 h 162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Neighborhood graph dimension reduction:</a:t>
            </a:r>
            <a:br>
              <a:rPr sz="1800"/>
            </a:b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tSNE and UMAP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400" cy="53568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920" cy="4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" descr=""/>
          <p:cNvPicPr/>
          <p:nvPr/>
        </p:nvPicPr>
        <p:blipFill>
          <a:blip r:embed="rId1"/>
          <a:srcRect l="932" t="0" r="683" b="0"/>
          <a:stretch/>
        </p:blipFill>
        <p:spPr>
          <a:xfrm>
            <a:off x="19080" y="549360"/>
            <a:ext cx="4916880" cy="5026320"/>
          </a:xfrm>
          <a:prstGeom prst="rect">
            <a:avLst/>
          </a:prstGeom>
          <a:ln w="0">
            <a:noFill/>
          </a:ln>
        </p:spPr>
      </p:pic>
      <p:sp>
        <p:nvSpPr>
          <p:cNvPr id="559" name="CustomShape 1"/>
          <p:cNvSpPr/>
          <p:nvPr/>
        </p:nvSpPr>
        <p:spPr>
          <a:xfrm>
            <a:off x="2293920" y="-23760"/>
            <a:ext cx="5256720" cy="343440"/>
          </a:xfrm>
          <a:custGeom>
            <a:avLst/>
            <a:gdLst>
              <a:gd name="textAreaLeft" fmla="*/ 0 w 5256720"/>
              <a:gd name="textAreaRight" fmla="*/ 5257080 w 5256720"/>
              <a:gd name="textAreaTop" fmla="*/ 0 h 343440"/>
              <a:gd name="textAreaBottom" fmla="*/ 34380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tSNE dimension reduction algorithm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2"/>
          <a:stretch/>
        </p:blipFill>
        <p:spPr>
          <a:xfrm>
            <a:off x="7956720" y="7920"/>
            <a:ext cx="2102040" cy="53568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3"/>
          <a:stretch/>
        </p:blipFill>
        <p:spPr>
          <a:xfrm>
            <a:off x="60480" y="31680"/>
            <a:ext cx="1276560" cy="451440"/>
          </a:xfrm>
          <a:prstGeom prst="rect">
            <a:avLst/>
          </a:prstGeom>
          <a:ln w="0">
            <a:noFill/>
          </a:ln>
        </p:spPr>
      </p:pic>
      <p:pic>
        <p:nvPicPr>
          <p:cNvPr id="562" name="" descr=""/>
          <p:cNvPicPr/>
          <p:nvPr/>
        </p:nvPicPr>
        <p:blipFill>
          <a:blip r:embed="rId4"/>
          <a:srcRect l="0" t="0" r="-18" b="0"/>
          <a:stretch/>
        </p:blipFill>
        <p:spPr>
          <a:xfrm>
            <a:off x="4479840" y="533520"/>
            <a:ext cx="5576040" cy="2180160"/>
          </a:xfrm>
          <a:prstGeom prst="rect">
            <a:avLst/>
          </a:prstGeom>
          <a:ln w="0">
            <a:noFill/>
          </a:ln>
        </p:spPr>
      </p:pic>
      <p:pic>
        <p:nvPicPr>
          <p:cNvPr id="563" name="" descr=""/>
          <p:cNvPicPr/>
          <p:nvPr/>
        </p:nvPicPr>
        <p:blipFill>
          <a:blip r:embed="rId5"/>
          <a:srcRect l="0" t="9390" r="2378" b="3056"/>
          <a:stretch/>
        </p:blipFill>
        <p:spPr>
          <a:xfrm>
            <a:off x="5292720" y="2684520"/>
            <a:ext cx="4277160" cy="298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dur="indefinite" fill="hold">
                      <p:stCondLst>
                        <p:cond delay="indefinite"/>
                      </p:stCondLst>
                      <p:childTnLst>
                        <p:par>
                          <p:cTn id="9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9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dur="indefinite" fill="hold">
                      <p:stCondLst>
                        <p:cond delay="indefinite"/>
                      </p:stCondLst>
                      <p:childTnLst>
                        <p:par>
                          <p:cTn id="9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9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" descr=""/>
          <p:cNvPicPr/>
          <p:nvPr/>
        </p:nvPicPr>
        <p:blipFill>
          <a:blip r:embed="rId1"/>
          <a:stretch/>
        </p:blipFill>
        <p:spPr>
          <a:xfrm>
            <a:off x="2193840" y="996840"/>
            <a:ext cx="5496480" cy="3817080"/>
          </a:xfrm>
          <a:prstGeom prst="rect">
            <a:avLst/>
          </a:prstGeom>
          <a:ln w="0">
            <a:noFill/>
          </a:ln>
        </p:spPr>
      </p:pic>
      <p:sp>
        <p:nvSpPr>
          <p:cNvPr id="565" name="CustomShape 1"/>
          <p:cNvSpPr/>
          <p:nvPr/>
        </p:nvSpPr>
        <p:spPr>
          <a:xfrm>
            <a:off x="541440" y="652320"/>
            <a:ext cx="9417600" cy="600840"/>
          </a:xfrm>
          <a:custGeom>
            <a:avLst/>
            <a:gdLst>
              <a:gd name="textAreaLeft" fmla="*/ 0 w 9417600"/>
              <a:gd name="textAreaRight" fmla="*/ 9417960 w 9417600"/>
              <a:gd name="textAreaTop" fmla="*/ 0 h 600840"/>
              <a:gd name="textAreaBottom" fmla="*/ 601200 h 600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8680" bIns="45000" anchor="t">
            <a:noAutofit/>
          </a:bodyPr>
          <a:p>
            <a:pPr>
              <a:lnSpc>
                <a:spcPct val="94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Van der Maaten: “Loosely speaking, one could say that a larger / denser dataset requires a larger perplexity.“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CustomShape 2"/>
          <p:cNvSpPr/>
          <p:nvPr/>
        </p:nvSpPr>
        <p:spPr>
          <a:xfrm>
            <a:off x="3379680" y="4781520"/>
            <a:ext cx="3439080" cy="857880"/>
          </a:xfrm>
          <a:custGeom>
            <a:avLst/>
            <a:gdLst>
              <a:gd name="textAreaLeft" fmla="*/ 0 w 3439080"/>
              <a:gd name="textAreaRight" fmla="*/ 3439440 w 3439080"/>
              <a:gd name="textAreaTop" fmla="*/ 0 h 857880"/>
              <a:gd name="textAreaBottom" fmla="*/ 858240 h 857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868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log(Perp) = -0.179 + 0.51*log(N)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Perp ~ N^(1/2)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2"/>
          <a:stretch/>
        </p:blipFill>
        <p:spPr>
          <a:xfrm>
            <a:off x="58680" y="1033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568" name="" descr=""/>
          <p:cNvPicPr/>
          <p:nvPr/>
        </p:nvPicPr>
        <p:blipFill>
          <a:blip r:embed="rId3"/>
          <a:stretch/>
        </p:blipFill>
        <p:spPr>
          <a:xfrm>
            <a:off x="7954920" y="81000"/>
            <a:ext cx="2102400" cy="535320"/>
          </a:xfrm>
          <a:prstGeom prst="rect">
            <a:avLst/>
          </a:prstGeom>
          <a:ln w="0">
            <a:noFill/>
          </a:ln>
        </p:spPr>
      </p:pic>
      <p:sp>
        <p:nvSpPr>
          <p:cNvPr id="569" name="CustomShape 3"/>
          <p:cNvSpPr/>
          <p:nvPr/>
        </p:nvSpPr>
        <p:spPr>
          <a:xfrm>
            <a:off x="2346480" y="39600"/>
            <a:ext cx="5256720" cy="456120"/>
          </a:xfrm>
          <a:custGeom>
            <a:avLst/>
            <a:gdLst>
              <a:gd name="textAreaLeft" fmla="*/ 0 w 5256720"/>
              <a:gd name="textAreaRight" fmla="*/ 5257080 w 5256720"/>
              <a:gd name="textAreaTop" fmla="*/ 0 h 456120"/>
              <a:gd name="textAreaBottom" fmla="*/ 45648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How to select optimal perplexity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dur="indefinite" fill="hold">
                      <p:stCondLst>
                        <p:cond delay="indefinite"/>
                      </p:stCondLst>
                      <p:childTnLst>
                        <p:par>
                          <p:cTn id="10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dur="indefinite" fill="hold">
                      <p:stCondLst>
                        <p:cond delay="indefinite"/>
                      </p:stCondLst>
                      <p:childTnLst>
                        <p:par>
                          <p:cTn id="10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0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26880" y="1646280"/>
            <a:ext cx="9417600" cy="1624320"/>
          </a:xfrm>
          <a:custGeom>
            <a:avLst/>
            <a:gdLst>
              <a:gd name="textAreaLeft" fmla="*/ 0 w 9417600"/>
              <a:gd name="textAreaRight" fmla="*/ 9417960 w 9417600"/>
              <a:gd name="textAreaTop" fmla="*/ 0 h 1624320"/>
              <a:gd name="textAreaBottom" fmla="*/ 1624680 h 162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Dimensionality reduction</a:t>
            </a:r>
            <a:br>
              <a:rPr sz="1800"/>
            </a:b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is also supposed to ... reduce dimensions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400" cy="535680"/>
          </a:xfrm>
          <a:prstGeom prst="rect">
            <a:avLst/>
          </a:prstGeom>
          <a:ln w="0">
            <a:noFill/>
          </a:ln>
        </p:spPr>
      </p:pic>
      <p:pic>
        <p:nvPicPr>
          <p:cNvPr id="394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920" cy="4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58680" y="7776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571" name="" descr=""/>
          <p:cNvPicPr/>
          <p:nvPr/>
        </p:nvPicPr>
        <p:blipFill>
          <a:blip r:embed="rId2"/>
          <a:stretch/>
        </p:blipFill>
        <p:spPr>
          <a:xfrm>
            <a:off x="7954920" y="55440"/>
            <a:ext cx="2102400" cy="535680"/>
          </a:xfrm>
          <a:prstGeom prst="rect">
            <a:avLst/>
          </a:prstGeom>
          <a:ln w="0">
            <a:noFill/>
          </a:ln>
        </p:spPr>
      </p:pic>
      <p:sp>
        <p:nvSpPr>
          <p:cNvPr id="572" name="CustomShape 1"/>
          <p:cNvSpPr/>
          <p:nvPr/>
        </p:nvSpPr>
        <p:spPr>
          <a:xfrm>
            <a:off x="233280" y="509400"/>
            <a:ext cx="4388400" cy="5031720"/>
          </a:xfrm>
          <a:custGeom>
            <a:avLst/>
            <a:gdLst>
              <a:gd name="textAreaLeft" fmla="*/ 0 w 4388400"/>
              <a:gd name="textAreaRight" fmla="*/ 4388760 w 4388400"/>
              <a:gd name="textAreaTop" fmla="*/ 0 h 5031720"/>
              <a:gd name="textAreaBottom" fmla="*/ 5032080 h 5031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does not scale for large data sets?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does not preserve global structure?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can only embed into 2-3 dims?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performs non-parametric mapping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(no variance explained statistics)?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can not work with high-dimensional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directly (PCA needed)?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tSNE uses too much RAM at large perp?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Line 2"/>
          <p:cNvSpPr/>
          <p:nvPr/>
        </p:nvSpPr>
        <p:spPr>
          <a:xfrm>
            <a:off x="306360" y="1728720"/>
            <a:ext cx="4265640" cy="1440"/>
          </a:xfrm>
          <a:prstGeom prst="line">
            <a:avLst/>
          </a:prstGeom>
          <a:ln w="36720">
            <a:solidFill>
              <a:srgbClr val="40792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4" name="" descr=""/>
          <p:cNvPicPr/>
          <p:nvPr/>
        </p:nvPicPr>
        <p:blipFill>
          <a:blip r:embed="rId3"/>
          <a:srcRect l="3761" t="0" r="3066" b="0"/>
          <a:stretch/>
        </p:blipFill>
        <p:spPr>
          <a:xfrm>
            <a:off x="4756320" y="695160"/>
            <a:ext cx="5299560" cy="4137840"/>
          </a:xfrm>
          <a:prstGeom prst="rect">
            <a:avLst/>
          </a:prstGeom>
          <a:ln w="0">
            <a:noFill/>
          </a:ln>
        </p:spPr>
      </p:pic>
      <p:sp>
        <p:nvSpPr>
          <p:cNvPr id="575" name="CustomShape 3"/>
          <p:cNvSpPr/>
          <p:nvPr/>
        </p:nvSpPr>
        <p:spPr>
          <a:xfrm>
            <a:off x="1608480" y="25560"/>
            <a:ext cx="6243840" cy="456120"/>
          </a:xfrm>
          <a:custGeom>
            <a:avLst/>
            <a:gdLst>
              <a:gd name="textAreaLeft" fmla="*/ 0 w 6243840"/>
              <a:gd name="textAreaRight" fmla="*/ 6244200 w 6243840"/>
              <a:gd name="textAreaTop" fmla="*/ 0 h 456120"/>
              <a:gd name="textAreaBottom" fmla="*/ 45648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Limitations of tSNE and promise of UMAP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Line 4"/>
          <p:cNvSpPr/>
          <p:nvPr/>
        </p:nvSpPr>
        <p:spPr>
          <a:xfrm>
            <a:off x="306360" y="3637080"/>
            <a:ext cx="4265640" cy="1440"/>
          </a:xfrm>
          <a:prstGeom prst="line">
            <a:avLst/>
          </a:prstGeom>
          <a:ln w="36720">
            <a:solidFill>
              <a:srgbClr val="40792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578" name="" descr=""/>
          <p:cNvPicPr/>
          <p:nvPr/>
        </p:nvPicPr>
        <p:blipFill>
          <a:blip r:embed="rId2"/>
          <a:stretch/>
        </p:blipFill>
        <p:spPr>
          <a:xfrm>
            <a:off x="7954920" y="19080"/>
            <a:ext cx="2102400" cy="535320"/>
          </a:xfrm>
          <a:prstGeom prst="rect">
            <a:avLst/>
          </a:prstGeom>
          <a:ln w="0">
            <a:noFill/>
          </a:ln>
        </p:spPr>
      </p:pic>
      <p:sp>
        <p:nvSpPr>
          <p:cNvPr id="579" name="CustomShape 1"/>
          <p:cNvSpPr/>
          <p:nvPr/>
        </p:nvSpPr>
        <p:spPr>
          <a:xfrm>
            <a:off x="2328840" y="61920"/>
            <a:ext cx="5256720" cy="456120"/>
          </a:xfrm>
          <a:custGeom>
            <a:avLst/>
            <a:gdLst>
              <a:gd name="textAreaLeft" fmla="*/ 0 w 5256720"/>
              <a:gd name="textAreaRight" fmla="*/ 5257080 w 5256720"/>
              <a:gd name="textAreaTop" fmla="*/ 0 h 456120"/>
              <a:gd name="textAreaBottom" fmla="*/ 45648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How is UMAP different from tSNE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3"/>
          <a:stretch/>
        </p:blipFill>
        <p:spPr>
          <a:xfrm>
            <a:off x="6335640" y="620640"/>
            <a:ext cx="2877120" cy="611640"/>
          </a:xfrm>
          <a:prstGeom prst="rect">
            <a:avLst/>
          </a:prstGeom>
          <a:ln w="0">
            <a:noFill/>
          </a:ln>
        </p:spPr>
      </p:pic>
      <p:sp>
        <p:nvSpPr>
          <p:cNvPr id="581" name="CustomShape 2"/>
          <p:cNvSpPr/>
          <p:nvPr/>
        </p:nvSpPr>
        <p:spPr>
          <a:xfrm>
            <a:off x="141120" y="669960"/>
            <a:ext cx="5698080" cy="840240"/>
          </a:xfrm>
          <a:custGeom>
            <a:avLst/>
            <a:gdLst>
              <a:gd name="textAreaLeft" fmla="*/ 0 w 5698080"/>
              <a:gd name="textAreaRight" fmla="*/ 5698440 w 5698080"/>
              <a:gd name="textAreaTop" fmla="*/ 0 h 840240"/>
              <a:gd name="textAreaBottom" fmla="*/ 840600 h 840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uses local connectivity for high-dim probabilities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does not normalize probabilities (speed-up)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2" name="" descr=""/>
          <p:cNvPicPr/>
          <p:nvPr/>
        </p:nvPicPr>
        <p:blipFill>
          <a:blip r:embed="rId4"/>
          <a:stretch/>
        </p:blipFill>
        <p:spPr>
          <a:xfrm>
            <a:off x="685800" y="4311720"/>
            <a:ext cx="8507880" cy="734040"/>
          </a:xfrm>
          <a:prstGeom prst="rect">
            <a:avLst/>
          </a:prstGeom>
          <a:ln w="0">
            <a:noFill/>
          </a:ln>
        </p:spPr>
      </p:pic>
      <p:sp>
        <p:nvSpPr>
          <p:cNvPr id="583" name="CustomShape 3"/>
          <p:cNvSpPr/>
          <p:nvPr/>
        </p:nvSpPr>
        <p:spPr>
          <a:xfrm>
            <a:off x="1668600" y="5203800"/>
            <a:ext cx="3738960" cy="325800"/>
          </a:xfrm>
          <a:custGeom>
            <a:avLst/>
            <a:gdLst>
              <a:gd name="textAreaLeft" fmla="*/ 0 w 3738960"/>
              <a:gd name="textAreaRight" fmla="*/ 3739320 w 3738960"/>
              <a:gd name="textAreaTop" fmla="*/ 0 h 325800"/>
              <a:gd name="textAreaBottom" fmla="*/ 326160 h 325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This is similar to tSNE cost function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Line 4"/>
          <p:cNvSpPr/>
          <p:nvPr/>
        </p:nvSpPr>
        <p:spPr>
          <a:xfrm flipV="1">
            <a:off x="3419640" y="4832280"/>
            <a:ext cx="237960" cy="44136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CustomShape 5"/>
          <p:cNvSpPr/>
          <p:nvPr/>
        </p:nvSpPr>
        <p:spPr>
          <a:xfrm>
            <a:off x="6168960" y="5203800"/>
            <a:ext cx="2888280" cy="325800"/>
          </a:xfrm>
          <a:custGeom>
            <a:avLst/>
            <a:gdLst>
              <a:gd name="textAreaLeft" fmla="*/ 0 w 2888280"/>
              <a:gd name="textAreaRight" fmla="*/ 2888640 w 2888280"/>
              <a:gd name="textAreaTop" fmla="*/ 0 h 325800"/>
              <a:gd name="textAreaBottom" fmla="*/ 326160 h 325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This term is UMAP specific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Line 6"/>
          <p:cNvSpPr/>
          <p:nvPr/>
        </p:nvSpPr>
        <p:spPr>
          <a:xfrm flipV="1">
            <a:off x="6991200" y="4830480"/>
            <a:ext cx="100080" cy="460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CustomShape 7"/>
          <p:cNvSpPr/>
          <p:nvPr/>
        </p:nvSpPr>
        <p:spPr>
          <a:xfrm>
            <a:off x="147600" y="3059280"/>
            <a:ext cx="5299560" cy="841680"/>
          </a:xfrm>
          <a:custGeom>
            <a:avLst/>
            <a:gdLst>
              <a:gd name="textAreaLeft" fmla="*/ 0 w 5299560"/>
              <a:gd name="textAreaRight" fmla="*/ 5299920 w 5299560"/>
              <a:gd name="textAreaTop" fmla="*/ 0 h 841680"/>
              <a:gd name="textAreaBottom" fmla="*/ 842040 h 841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uses Laplacian Eigenmap for initialization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4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uses Cross-Entropy (not KL) as cost function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CustomShape 8"/>
          <p:cNvSpPr/>
          <p:nvPr/>
        </p:nvSpPr>
        <p:spPr>
          <a:xfrm>
            <a:off x="128520" y="2254320"/>
            <a:ext cx="5963400" cy="346680"/>
          </a:xfrm>
          <a:custGeom>
            <a:avLst/>
            <a:gdLst>
              <a:gd name="textAreaLeft" fmla="*/ 0 w 5963400"/>
              <a:gd name="textAreaRight" fmla="*/ 5963760 w 5963400"/>
              <a:gd name="textAreaTop" fmla="*/ 0 h 346680"/>
              <a:gd name="textAreaBottom" fmla="*/ 347040 h 346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 can deliver a number of components for clustering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5"/>
          <a:srcRect l="0" t="3042" r="3179" b="2656"/>
          <a:stretch/>
        </p:blipFill>
        <p:spPr>
          <a:xfrm>
            <a:off x="6043680" y="1263600"/>
            <a:ext cx="3969360" cy="301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1810080" y="1646280"/>
            <a:ext cx="6532560" cy="1624320"/>
          </a:xfrm>
          <a:custGeom>
            <a:avLst/>
            <a:gdLst>
              <a:gd name="textAreaLeft" fmla="*/ 0 w 6532560"/>
              <a:gd name="textAreaRight" fmla="*/ 6532920 w 6532560"/>
              <a:gd name="textAreaTop" fmla="*/ 0 h 1624320"/>
              <a:gd name="textAreaBottom" fmla="*/ 1624680 h 162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tSNE vs. UMAP:</a:t>
            </a:r>
            <a:br>
              <a:rPr sz="1800"/>
            </a:b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global structure preservation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400" cy="535680"/>
          </a:xfrm>
          <a:prstGeom prst="rect">
            <a:avLst/>
          </a:prstGeom>
          <a:ln w="0">
            <a:noFill/>
          </a:ln>
        </p:spPr>
      </p:pic>
      <p:pic>
        <p:nvPicPr>
          <p:cNvPr id="592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920" cy="4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" descr=""/>
          <p:cNvPicPr/>
          <p:nvPr/>
        </p:nvPicPr>
        <p:blipFill>
          <a:blip r:embed="rId1"/>
          <a:stretch/>
        </p:blipFill>
        <p:spPr>
          <a:xfrm>
            <a:off x="58680" y="7776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594" name="" descr=""/>
          <p:cNvPicPr/>
          <p:nvPr/>
        </p:nvPicPr>
        <p:blipFill>
          <a:blip r:embed="rId2"/>
          <a:stretch/>
        </p:blipFill>
        <p:spPr>
          <a:xfrm>
            <a:off x="7954920" y="55440"/>
            <a:ext cx="2102400" cy="535680"/>
          </a:xfrm>
          <a:prstGeom prst="rect">
            <a:avLst/>
          </a:prstGeom>
          <a:ln w="0">
            <a:noFill/>
          </a:ln>
        </p:spPr>
      </p:pic>
      <p:pic>
        <p:nvPicPr>
          <p:cNvPr id="595" name="" descr=""/>
          <p:cNvPicPr/>
          <p:nvPr/>
        </p:nvPicPr>
        <p:blipFill>
          <a:blip r:embed="rId3"/>
          <a:stretch/>
        </p:blipFill>
        <p:spPr>
          <a:xfrm>
            <a:off x="914400" y="1077840"/>
            <a:ext cx="7701480" cy="3429720"/>
          </a:xfrm>
          <a:prstGeom prst="rect">
            <a:avLst/>
          </a:prstGeom>
          <a:ln w="0">
            <a:noFill/>
          </a:ln>
        </p:spPr>
      </p:pic>
      <p:sp>
        <p:nvSpPr>
          <p:cNvPr id="596" name="CustomShape 1"/>
          <p:cNvSpPr/>
          <p:nvPr/>
        </p:nvSpPr>
        <p:spPr>
          <a:xfrm>
            <a:off x="1849320" y="4809960"/>
            <a:ext cx="2721600" cy="310320"/>
          </a:xfrm>
          <a:custGeom>
            <a:avLst/>
            <a:gdLst>
              <a:gd name="textAreaLeft" fmla="*/ 0 w 2721600"/>
              <a:gd name="textAreaRight" fmla="*/ 2721960 w 2721600"/>
              <a:gd name="textAreaTop" fmla="*/ 0 h 310320"/>
              <a:gd name="textAreaBottom" fmla="*/ 310680 h 310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X → infinity, Y can be any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5632560" y="4773600"/>
            <a:ext cx="2083320" cy="245160"/>
          </a:xfrm>
          <a:custGeom>
            <a:avLst/>
            <a:gdLst>
              <a:gd name="textAreaLeft" fmla="*/ 0 w 2083320"/>
              <a:gd name="textAreaRight" fmla="*/ 2083680 w 2083320"/>
              <a:gd name="textAreaTop" fmla="*/ 0 h 245160"/>
              <a:gd name="textAreaBottom" fmla="*/ 245520 h 245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X → infinity, Y → infinity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1321920" y="-46080"/>
            <a:ext cx="6699600" cy="776880"/>
          </a:xfrm>
          <a:custGeom>
            <a:avLst/>
            <a:gdLst>
              <a:gd name="textAreaLeft" fmla="*/ 0 w 6699600"/>
              <a:gd name="textAreaRight" fmla="*/ 6699960 w 6699600"/>
              <a:gd name="textAreaTop" fmla="*/ 0 h 776880"/>
              <a:gd name="textAreaBottom" fmla="*/ 777240 h 776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Cost function seems to make UMAP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preserve more of global structure than tSNE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" descr=""/>
          <p:cNvPicPr/>
          <p:nvPr/>
        </p:nvPicPr>
        <p:blipFill>
          <a:blip r:embed="rId1"/>
          <a:stretch/>
        </p:blipFill>
        <p:spPr>
          <a:xfrm>
            <a:off x="781200" y="493560"/>
            <a:ext cx="7760160" cy="5141160"/>
          </a:xfrm>
          <a:prstGeom prst="rect">
            <a:avLst/>
          </a:prstGeom>
          <a:ln w="0">
            <a:noFill/>
          </a:ln>
        </p:spPr>
      </p:pic>
      <p:pic>
        <p:nvPicPr>
          <p:cNvPr id="600" name="" descr=""/>
          <p:cNvPicPr/>
          <p:nvPr/>
        </p:nvPicPr>
        <p:blipFill>
          <a:blip r:embed="rId2"/>
          <a:stretch/>
        </p:blipFill>
        <p:spPr>
          <a:xfrm>
            <a:off x="7954920" y="33480"/>
            <a:ext cx="2102400" cy="535320"/>
          </a:xfrm>
          <a:prstGeom prst="rect">
            <a:avLst/>
          </a:prstGeom>
          <a:ln w="0">
            <a:noFill/>
          </a:ln>
        </p:spPr>
      </p:pic>
      <p:sp>
        <p:nvSpPr>
          <p:cNvPr id="601" name="CustomShape 1"/>
          <p:cNvSpPr/>
          <p:nvPr/>
        </p:nvSpPr>
        <p:spPr>
          <a:xfrm>
            <a:off x="1662480" y="-20520"/>
            <a:ext cx="6189840" cy="344880"/>
          </a:xfrm>
          <a:custGeom>
            <a:avLst/>
            <a:gdLst>
              <a:gd name="textAreaLeft" fmla="*/ 0 w 6189840"/>
              <a:gd name="textAreaRight" fmla="*/ 6190200 w 618984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Why preserving global structure is important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CustomShape 2"/>
          <p:cNvSpPr/>
          <p:nvPr/>
        </p:nvSpPr>
        <p:spPr>
          <a:xfrm>
            <a:off x="565200" y="493560"/>
            <a:ext cx="4010400" cy="255960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3"/>
          <a:stretch/>
        </p:blipFill>
        <p:spPr>
          <a:xfrm>
            <a:off x="984240" y="549360"/>
            <a:ext cx="3534120" cy="2526120"/>
          </a:xfrm>
          <a:prstGeom prst="rect">
            <a:avLst/>
          </a:prstGeom>
          <a:ln w="0">
            <a:noFill/>
          </a:ln>
        </p:spPr>
      </p:pic>
      <p:pic>
        <p:nvPicPr>
          <p:cNvPr id="604" name="" descr=""/>
          <p:cNvPicPr/>
          <p:nvPr/>
        </p:nvPicPr>
        <p:blipFill>
          <a:blip r:embed="rId4"/>
          <a:stretch/>
        </p:blipFill>
        <p:spPr>
          <a:xfrm>
            <a:off x="58680" y="55440"/>
            <a:ext cx="1276920" cy="451440"/>
          </a:xfrm>
          <a:prstGeom prst="rect">
            <a:avLst/>
          </a:prstGeom>
          <a:ln w="0">
            <a:noFill/>
          </a:ln>
        </p:spPr>
      </p:pic>
      <p:sp>
        <p:nvSpPr>
          <p:cNvPr id="605" name="CustomShape 3"/>
          <p:cNvSpPr/>
          <p:nvPr/>
        </p:nvSpPr>
        <p:spPr>
          <a:xfrm>
            <a:off x="8431200" y="2560680"/>
            <a:ext cx="1645200" cy="824400"/>
          </a:xfrm>
          <a:custGeom>
            <a:avLst/>
            <a:gdLst>
              <a:gd name="textAreaLeft" fmla="*/ 0 w 1645200"/>
              <a:gd name="textAreaRight" fmla="*/ 1645560 w 1645200"/>
              <a:gd name="textAreaTop" fmla="*/ 0 h 824400"/>
              <a:gd name="textAreaBottom" fmla="*/ 824760 h 824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300" spc="-1" strike="noStrike">
                <a:solidFill>
                  <a:srgbClr val="f80606"/>
                </a:solidFill>
                <a:latin typeface="Arial"/>
                <a:ea typeface="DejaVu Sans"/>
              </a:rPr>
              <a:t>Can large perplexity solve the problem of global structure for tSNE?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" descr=""/>
          <p:cNvPicPr/>
          <p:nvPr/>
        </p:nvPicPr>
        <p:blipFill>
          <a:blip r:embed="rId1"/>
          <a:stretch/>
        </p:blipFill>
        <p:spPr>
          <a:xfrm>
            <a:off x="577800" y="549360"/>
            <a:ext cx="7895160" cy="5109120"/>
          </a:xfrm>
          <a:prstGeom prst="rect">
            <a:avLst/>
          </a:prstGeom>
          <a:ln w="0">
            <a:noFill/>
          </a:ln>
        </p:spPr>
      </p:pic>
      <p:pic>
        <p:nvPicPr>
          <p:cNvPr id="607" name="" descr=""/>
          <p:cNvPicPr/>
          <p:nvPr/>
        </p:nvPicPr>
        <p:blipFill>
          <a:blip r:embed="rId2"/>
          <a:stretch/>
        </p:blipFill>
        <p:spPr>
          <a:xfrm>
            <a:off x="58680" y="5544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608" name="" descr=""/>
          <p:cNvPicPr/>
          <p:nvPr/>
        </p:nvPicPr>
        <p:blipFill>
          <a:blip r:embed="rId3"/>
          <a:stretch/>
        </p:blipFill>
        <p:spPr>
          <a:xfrm>
            <a:off x="7954920" y="33480"/>
            <a:ext cx="2102400" cy="535320"/>
          </a:xfrm>
          <a:prstGeom prst="rect">
            <a:avLst/>
          </a:prstGeom>
          <a:ln w="0">
            <a:noFill/>
          </a:ln>
        </p:spPr>
      </p:pic>
      <p:sp>
        <p:nvSpPr>
          <p:cNvPr id="609" name="CustomShape 1"/>
          <p:cNvSpPr/>
          <p:nvPr/>
        </p:nvSpPr>
        <p:spPr>
          <a:xfrm>
            <a:off x="1696680" y="-3240"/>
            <a:ext cx="6100200" cy="345240"/>
          </a:xfrm>
          <a:custGeom>
            <a:avLst/>
            <a:gdLst>
              <a:gd name="textAreaLeft" fmla="*/ 0 w 6100200"/>
              <a:gd name="textAreaRight" fmla="*/ 6100560 w 6100200"/>
              <a:gd name="textAreaTop" fmla="*/ 0 h 345240"/>
              <a:gd name="textAreaBottom" fmla="*/ 345600 h 345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Why preserving global structure is important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8431200" y="2560680"/>
            <a:ext cx="1645200" cy="824400"/>
          </a:xfrm>
          <a:custGeom>
            <a:avLst/>
            <a:gdLst>
              <a:gd name="textAreaLeft" fmla="*/ 0 w 1645200"/>
              <a:gd name="textAreaRight" fmla="*/ 1645560 w 1645200"/>
              <a:gd name="textAreaTop" fmla="*/ 0 h 824400"/>
              <a:gd name="textAreaBottom" fmla="*/ 824760 h 824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300" spc="-1" strike="noStrike">
                <a:solidFill>
                  <a:srgbClr val="f80606"/>
                </a:solidFill>
                <a:latin typeface="Arial"/>
                <a:ea typeface="DejaVu Sans"/>
              </a:rPr>
              <a:t>Can large perplexity solve the problem of global structure for tSNE?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1084320" y="549360"/>
            <a:ext cx="7634880" cy="5085360"/>
          </a:xfrm>
          <a:prstGeom prst="rect">
            <a:avLst/>
          </a:prstGeom>
          <a:ln w="0">
            <a:noFill/>
          </a:ln>
        </p:spPr>
      </p:pic>
      <p:sp>
        <p:nvSpPr>
          <p:cNvPr id="612" name="CustomShape 1"/>
          <p:cNvSpPr/>
          <p:nvPr/>
        </p:nvSpPr>
        <p:spPr>
          <a:xfrm>
            <a:off x="1845000" y="52560"/>
            <a:ext cx="5932440" cy="344880"/>
          </a:xfrm>
          <a:custGeom>
            <a:avLst/>
            <a:gdLst>
              <a:gd name="textAreaLeft" fmla="*/ 0 w 5932440"/>
              <a:gd name="textAreaRight" fmla="*/ 5932800 w 593244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ejaVu Sans"/>
              </a:rPr>
              <a:t>KL-gradient goes to zero at large perplexity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" descr=""/>
          <p:cNvPicPr/>
          <p:nvPr/>
        </p:nvPicPr>
        <p:blipFill>
          <a:blip r:embed="rId2"/>
          <a:srcRect l="23398" t="60525" r="21276" b="2380"/>
          <a:stretch/>
        </p:blipFill>
        <p:spPr>
          <a:xfrm>
            <a:off x="3686040" y="1782720"/>
            <a:ext cx="4429800" cy="1576800"/>
          </a:xfrm>
          <a:prstGeom prst="rect">
            <a:avLst/>
          </a:prstGeom>
          <a:ln w="0">
            <a:noFill/>
          </a:ln>
        </p:spPr>
      </p:pic>
      <p:pic>
        <p:nvPicPr>
          <p:cNvPr id="614" name="" descr=""/>
          <p:cNvPicPr/>
          <p:nvPr/>
        </p:nvPicPr>
        <p:blipFill>
          <a:blip r:embed="rId3"/>
          <a:stretch/>
        </p:blipFill>
        <p:spPr>
          <a:xfrm>
            <a:off x="58680" y="5544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615" name="" descr=""/>
          <p:cNvPicPr/>
          <p:nvPr/>
        </p:nvPicPr>
        <p:blipFill>
          <a:blip r:embed="rId4"/>
          <a:stretch/>
        </p:blipFill>
        <p:spPr>
          <a:xfrm>
            <a:off x="7954920" y="33480"/>
            <a:ext cx="210240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" descr=""/>
          <p:cNvPicPr/>
          <p:nvPr/>
        </p:nvPicPr>
        <p:blipFill>
          <a:blip r:embed="rId1"/>
          <a:stretch/>
        </p:blipFill>
        <p:spPr>
          <a:xfrm>
            <a:off x="19080" y="549360"/>
            <a:ext cx="10077840" cy="5120280"/>
          </a:xfrm>
          <a:prstGeom prst="rect">
            <a:avLst/>
          </a:prstGeom>
          <a:ln w="0">
            <a:noFill/>
          </a:ln>
        </p:spPr>
      </p:pic>
      <p:sp>
        <p:nvSpPr>
          <p:cNvPr id="617" name="CustomShape 1"/>
          <p:cNvSpPr/>
          <p:nvPr/>
        </p:nvSpPr>
        <p:spPr>
          <a:xfrm>
            <a:off x="1268640" y="33480"/>
            <a:ext cx="7066080" cy="344880"/>
          </a:xfrm>
          <a:custGeom>
            <a:avLst/>
            <a:gdLst>
              <a:gd name="textAreaLeft" fmla="*/ 0 w 7066080"/>
              <a:gd name="textAreaRight" fmla="*/ 7066440 w 7066080"/>
              <a:gd name="textAreaTop" fmla="*/ 0 h 344880"/>
              <a:gd name="textAreaBottom" fmla="*/ 345240 h 344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1900" spc="-1" strike="noStrike">
                <a:solidFill>
                  <a:srgbClr val="0066cc"/>
                </a:solidFill>
                <a:latin typeface="Arial"/>
                <a:ea typeface="DejaVu Sans"/>
              </a:rPr>
              <a:t>tSNE degrades to PCA on non-linear manifold at large perplexity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8" name="" descr=""/>
          <p:cNvPicPr/>
          <p:nvPr/>
        </p:nvPicPr>
        <p:blipFill>
          <a:blip r:embed="rId2"/>
          <a:stretch/>
        </p:blipFill>
        <p:spPr>
          <a:xfrm>
            <a:off x="58680" y="55440"/>
            <a:ext cx="1219680" cy="451440"/>
          </a:xfrm>
          <a:prstGeom prst="rect">
            <a:avLst/>
          </a:prstGeom>
          <a:ln w="0">
            <a:noFill/>
          </a:ln>
        </p:spPr>
      </p:pic>
      <p:pic>
        <p:nvPicPr>
          <p:cNvPr id="619" name="" descr=""/>
          <p:cNvPicPr/>
          <p:nvPr/>
        </p:nvPicPr>
        <p:blipFill>
          <a:blip r:embed="rId3"/>
          <a:stretch/>
        </p:blipFill>
        <p:spPr>
          <a:xfrm>
            <a:off x="8321760" y="33480"/>
            <a:ext cx="173556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1268640" y="1693440"/>
            <a:ext cx="7736400" cy="773280"/>
          </a:xfrm>
          <a:custGeom>
            <a:avLst/>
            <a:gdLst>
              <a:gd name="textAreaLeft" fmla="*/ 0 w 7736400"/>
              <a:gd name="textAreaRight" fmla="*/ 7736760 w 7736400"/>
              <a:gd name="textAreaTop" fmla="*/ 0 h 773280"/>
              <a:gd name="textAreaBottom" fmla="*/ 773640 h 773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1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UMAP for Population Genomics applications: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1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addressing some recent fair and unfair criticism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1" name="" descr=""/>
          <p:cNvPicPr/>
          <p:nvPr/>
        </p:nvPicPr>
        <p:blipFill>
          <a:blip r:embed="rId1"/>
          <a:stretch/>
        </p:blipFill>
        <p:spPr>
          <a:xfrm>
            <a:off x="60120" y="96120"/>
            <a:ext cx="1272600" cy="446760"/>
          </a:xfrm>
          <a:prstGeom prst="rect">
            <a:avLst/>
          </a:prstGeom>
          <a:ln w="0">
            <a:noFill/>
          </a:ln>
        </p:spPr>
      </p:pic>
      <p:pic>
        <p:nvPicPr>
          <p:cNvPr id="622" name="" descr=""/>
          <p:cNvPicPr/>
          <p:nvPr/>
        </p:nvPicPr>
        <p:blipFill>
          <a:blip r:embed="rId2"/>
          <a:stretch/>
        </p:blipFill>
        <p:spPr>
          <a:xfrm>
            <a:off x="7956000" y="73800"/>
            <a:ext cx="2098080" cy="5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8640" y="2520"/>
            <a:ext cx="10077840" cy="566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" descr=""/>
          <p:cNvPicPr/>
          <p:nvPr/>
        </p:nvPicPr>
        <p:blipFill>
          <a:blip r:embed="rId1"/>
          <a:srcRect l="22486" t="28518" r="21285" b="24570"/>
          <a:stretch/>
        </p:blipFill>
        <p:spPr>
          <a:xfrm>
            <a:off x="1025640" y="1965240"/>
            <a:ext cx="7771320" cy="3337560"/>
          </a:xfrm>
          <a:prstGeom prst="rect">
            <a:avLst/>
          </a:prstGeom>
          <a:ln w="0">
            <a:noFill/>
          </a:ln>
        </p:spPr>
      </p:pic>
      <p:sp>
        <p:nvSpPr>
          <p:cNvPr id="396" name="CustomShape 1"/>
          <p:cNvSpPr/>
          <p:nvPr/>
        </p:nvSpPr>
        <p:spPr>
          <a:xfrm>
            <a:off x="1393560" y="-12600"/>
            <a:ext cx="6810840" cy="343440"/>
          </a:xfrm>
          <a:custGeom>
            <a:avLst/>
            <a:gdLst>
              <a:gd name="textAreaLeft" fmla="*/ 0 w 6810840"/>
              <a:gd name="textAreaRight" fmla="*/ 6811200 w 6810840"/>
              <a:gd name="textAreaTop" fmla="*/ 0 h 343440"/>
              <a:gd name="textAreaBottom" fmla="*/ 34380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Dimension reduction</a:t>
            </a: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roid Sans Fallback"/>
              </a:rPr>
              <a:t>: more than visualization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344600" y="5322960"/>
            <a:ext cx="7239600" cy="259200"/>
          </a:xfrm>
          <a:custGeom>
            <a:avLst/>
            <a:gdLst>
              <a:gd name="textAreaLeft" fmla="*/ 0 w 7239600"/>
              <a:gd name="textAreaRight" fmla="*/ 7239960 w 7239600"/>
              <a:gd name="textAreaTop" fmla="*/ 0 h 259200"/>
              <a:gd name="textAreaBottom" fmla="*/ 259560 h 259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Droid Sans Fallback"/>
              </a:rPr>
              <a:t>The goal of dimension reduction is not only visualization but also </a:t>
            </a:r>
            <a:r>
              <a:rPr b="1" lang="en-US" sz="1400" spc="-1" strike="noStrike" u="sng">
                <a:solidFill>
                  <a:srgbClr val="ff0000"/>
                </a:solidFill>
                <a:uFillTx/>
                <a:latin typeface="Arial"/>
                <a:ea typeface="Droid Sans Fallback"/>
              </a:rPr>
              <a:t>reducing dimensions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2"/>
          <a:stretch/>
        </p:blipFill>
        <p:spPr>
          <a:xfrm>
            <a:off x="3586320" y="466560"/>
            <a:ext cx="2832480" cy="1451520"/>
          </a:xfrm>
          <a:prstGeom prst="rect">
            <a:avLst/>
          </a:prstGeom>
          <a:ln w="0">
            <a:noFill/>
          </a:ln>
        </p:spPr>
      </p:pic>
      <p:sp>
        <p:nvSpPr>
          <p:cNvPr id="399" name="CustomShape 3"/>
          <p:cNvSpPr/>
          <p:nvPr/>
        </p:nvSpPr>
        <p:spPr>
          <a:xfrm flipH="1" rot="16200000">
            <a:off x="6581520" y="865080"/>
            <a:ext cx="935640" cy="1122840"/>
          </a:xfrm>
          <a:custGeom>
            <a:avLst/>
            <a:gdLst>
              <a:gd name="textAreaLeft" fmla="*/ -360 w 935640"/>
              <a:gd name="textAreaRight" fmla="*/ 935640 w 935640"/>
              <a:gd name="textAreaTop" fmla="*/ 0 h 1122840"/>
              <a:gd name="textAreaBottom" fmla="*/ 1123200 h 11228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 rot="5340000">
            <a:off x="2630520" y="875520"/>
            <a:ext cx="871920" cy="1124640"/>
          </a:xfrm>
          <a:custGeom>
            <a:avLst/>
            <a:gdLst>
              <a:gd name="textAreaLeft" fmla="*/ 0 w 871920"/>
              <a:gd name="textAreaRight" fmla="*/ 872280 w 871920"/>
              <a:gd name="textAreaTop" fmla="*/ 0 h 1124640"/>
              <a:gd name="textAreaBottom" fmla="*/ 1125000 h 11246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3"/>
          <a:stretch/>
        </p:blipFill>
        <p:spPr>
          <a:xfrm>
            <a:off x="58680" y="10332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4"/>
          <a:stretch/>
        </p:blipFill>
        <p:spPr>
          <a:xfrm>
            <a:off x="8137440" y="81000"/>
            <a:ext cx="191988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dur="indefinite" fill="hold">
                      <p:stCondLst>
                        <p:cond delay="indefinite"/>
                      </p:stCondLst>
                      <p:childTnLst>
                        <p:par>
                          <p:cTn id="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" descr=""/>
          <p:cNvPicPr/>
          <p:nvPr/>
        </p:nvPicPr>
        <p:blipFill>
          <a:blip r:embed="rId1"/>
          <a:srcRect l="3506" t="3511" r="3918" b="3565"/>
          <a:stretch/>
        </p:blipFill>
        <p:spPr>
          <a:xfrm>
            <a:off x="15480" y="618840"/>
            <a:ext cx="3695400" cy="4966920"/>
          </a:xfrm>
          <a:prstGeom prst="rect">
            <a:avLst/>
          </a:prstGeom>
          <a:ln w="0">
            <a:noFill/>
          </a:ln>
        </p:spPr>
      </p:pic>
      <p:pic>
        <p:nvPicPr>
          <p:cNvPr id="625" name="" descr=""/>
          <p:cNvPicPr/>
          <p:nvPr/>
        </p:nvPicPr>
        <p:blipFill>
          <a:blip r:embed="rId2"/>
          <a:srcRect l="32567" t="19304" r="31465" b="0"/>
          <a:stretch/>
        </p:blipFill>
        <p:spPr>
          <a:xfrm>
            <a:off x="6303600" y="628200"/>
            <a:ext cx="3751200" cy="5038560"/>
          </a:xfrm>
          <a:prstGeom prst="rect">
            <a:avLst/>
          </a:prstGeom>
          <a:ln w="0">
            <a:noFill/>
          </a:ln>
        </p:spPr>
      </p:pic>
      <p:pic>
        <p:nvPicPr>
          <p:cNvPr id="626" name="" descr=""/>
          <p:cNvPicPr/>
          <p:nvPr/>
        </p:nvPicPr>
        <p:blipFill>
          <a:blip r:embed="rId3"/>
          <a:srcRect l="14421" t="16077" r="43854" b="35552"/>
          <a:stretch/>
        </p:blipFill>
        <p:spPr>
          <a:xfrm>
            <a:off x="7733880" y="1866600"/>
            <a:ext cx="2241360" cy="1461960"/>
          </a:xfrm>
          <a:prstGeom prst="rect">
            <a:avLst/>
          </a:prstGeom>
          <a:ln w="0">
            <a:noFill/>
          </a:ln>
        </p:spPr>
      </p:pic>
      <p:pic>
        <p:nvPicPr>
          <p:cNvPr id="627" name="" descr=""/>
          <p:cNvPicPr/>
          <p:nvPr/>
        </p:nvPicPr>
        <p:blipFill>
          <a:blip r:embed="rId4"/>
          <a:stretch/>
        </p:blipFill>
        <p:spPr>
          <a:xfrm>
            <a:off x="58320" y="47160"/>
            <a:ext cx="1276200" cy="450720"/>
          </a:xfrm>
          <a:prstGeom prst="rect">
            <a:avLst/>
          </a:prstGeom>
          <a:ln w="0">
            <a:noFill/>
          </a:ln>
        </p:spPr>
      </p:pic>
      <p:pic>
        <p:nvPicPr>
          <p:cNvPr id="628" name="" descr=""/>
          <p:cNvPicPr/>
          <p:nvPr/>
        </p:nvPicPr>
        <p:blipFill>
          <a:blip r:embed="rId5"/>
          <a:stretch/>
        </p:blipFill>
        <p:spPr>
          <a:xfrm>
            <a:off x="7954560" y="25200"/>
            <a:ext cx="2101680" cy="534600"/>
          </a:xfrm>
          <a:prstGeom prst="rect">
            <a:avLst/>
          </a:prstGeom>
          <a:ln w="0">
            <a:noFill/>
          </a:ln>
        </p:spPr>
      </p:pic>
      <p:sp>
        <p:nvSpPr>
          <p:cNvPr id="629" name="CustomShape 1"/>
          <p:cNvSpPr/>
          <p:nvPr/>
        </p:nvSpPr>
        <p:spPr>
          <a:xfrm>
            <a:off x="2123640" y="12240"/>
            <a:ext cx="5256000" cy="455400"/>
          </a:xfrm>
          <a:custGeom>
            <a:avLst/>
            <a:gdLst>
              <a:gd name="textAreaLeft" fmla="*/ 0 w 5256000"/>
              <a:gd name="textAreaRight" fmla="*/ 5256360 w 5256000"/>
              <a:gd name="textAreaTop" fmla="*/ 0 h 455400"/>
              <a:gd name="textAreaBottom" fmla="*/ 45576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UMAP (and Single Cell) Criticism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0" name="" descr=""/>
          <p:cNvPicPr/>
          <p:nvPr/>
        </p:nvPicPr>
        <p:blipFill>
          <a:blip r:embed="rId6"/>
          <a:srcRect l="13516" t="17690" r="25713" b="4899"/>
          <a:stretch/>
        </p:blipFill>
        <p:spPr>
          <a:xfrm>
            <a:off x="14040" y="1071360"/>
            <a:ext cx="1137960" cy="81396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7"/>
          <a:srcRect l="31657" t="0" r="38411" b="0"/>
          <a:stretch/>
        </p:blipFill>
        <p:spPr>
          <a:xfrm>
            <a:off x="3744720" y="678960"/>
            <a:ext cx="2579400" cy="484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"/>
          <p:cNvSpPr/>
          <p:nvPr/>
        </p:nvSpPr>
        <p:spPr>
          <a:xfrm>
            <a:off x="623160" y="1645920"/>
            <a:ext cx="8997120" cy="1623600"/>
          </a:xfrm>
          <a:custGeom>
            <a:avLst/>
            <a:gdLst>
              <a:gd name="textAreaLeft" fmla="*/ 0 w 8997120"/>
              <a:gd name="textAreaRight" fmla="*/ 8997480 w 8997120"/>
              <a:gd name="textAreaTop" fmla="*/ 0 h 1623600"/>
              <a:gd name="textAreaBottom" fmla="*/ 1623960 h 16236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Going through the post of Rafael Irizarry:</a:t>
            </a:r>
            <a:br>
              <a:rPr sz="1800"/>
            </a:br>
            <a:br>
              <a:rPr sz="1800"/>
            </a:br>
            <a:r>
              <a:rPr b="1" lang="en-US" sz="3600" spc="-1" strike="noStrike">
                <a:solidFill>
                  <a:srgbClr val="ff0000"/>
                </a:solidFill>
                <a:latin typeface="Arial"/>
                <a:ea typeface="DejaVu Sans"/>
              </a:rPr>
              <a:t>Point1: UMAP makes artificial clusters!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1"/>
          <a:stretch/>
        </p:blipFill>
        <p:spPr>
          <a:xfrm>
            <a:off x="7954560" y="5508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634" name="" descr=""/>
          <p:cNvPicPr/>
          <p:nvPr/>
        </p:nvPicPr>
        <p:blipFill>
          <a:blip r:embed="rId2"/>
          <a:stretch/>
        </p:blipFill>
        <p:spPr>
          <a:xfrm>
            <a:off x="58320" y="7740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" descr=""/>
          <p:cNvPicPr/>
          <p:nvPr/>
        </p:nvPicPr>
        <p:blipFill>
          <a:blip r:embed="rId1"/>
          <a:srcRect l="30752" t="9624" r="31154" b="3286"/>
          <a:stretch/>
        </p:blipFill>
        <p:spPr>
          <a:xfrm>
            <a:off x="12240" y="509400"/>
            <a:ext cx="4008240" cy="5154120"/>
          </a:xfrm>
          <a:prstGeom prst="rect">
            <a:avLst/>
          </a:prstGeom>
          <a:ln w="0">
            <a:noFill/>
          </a:ln>
        </p:spPr>
      </p:pic>
      <p:sp>
        <p:nvSpPr>
          <p:cNvPr id="636" name="CustomShape 1"/>
          <p:cNvSpPr/>
          <p:nvPr/>
        </p:nvSpPr>
        <p:spPr>
          <a:xfrm>
            <a:off x="1465200" y="-8280"/>
            <a:ext cx="6418800" cy="342720"/>
          </a:xfrm>
          <a:custGeom>
            <a:avLst/>
            <a:gdLst>
              <a:gd name="textAreaLeft" fmla="*/ 0 w 6418800"/>
              <a:gd name="textAreaRight" fmla="*/ 6419160 w 6418800"/>
              <a:gd name="textAreaTop" fmla="*/ 0 h 342720"/>
              <a:gd name="textAreaBottom" fmla="*/ 34308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Are we looking at 3- or 100-dimensional data?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7" name="" descr=""/>
          <p:cNvPicPr/>
          <p:nvPr/>
        </p:nvPicPr>
        <p:blipFill>
          <a:blip r:embed="rId2"/>
          <a:stretch/>
        </p:blipFill>
        <p:spPr>
          <a:xfrm>
            <a:off x="7956360" y="23400"/>
            <a:ext cx="2101320" cy="534960"/>
          </a:xfrm>
          <a:prstGeom prst="rect">
            <a:avLst/>
          </a:prstGeom>
          <a:ln w="0">
            <a:noFill/>
          </a:ln>
        </p:spPr>
      </p:pic>
      <p:pic>
        <p:nvPicPr>
          <p:cNvPr id="638" name="" descr=""/>
          <p:cNvPicPr/>
          <p:nvPr/>
        </p:nvPicPr>
        <p:blipFill>
          <a:blip r:embed="rId3"/>
          <a:stretch/>
        </p:blipFill>
        <p:spPr>
          <a:xfrm>
            <a:off x="60120" y="47160"/>
            <a:ext cx="1275840" cy="450720"/>
          </a:xfrm>
          <a:prstGeom prst="rect">
            <a:avLst/>
          </a:prstGeom>
          <a:ln w="0">
            <a:noFill/>
          </a:ln>
        </p:spPr>
      </p:pic>
      <p:sp>
        <p:nvSpPr>
          <p:cNvPr id="639" name="Line 2"/>
          <p:cNvSpPr/>
          <p:nvPr/>
        </p:nvSpPr>
        <p:spPr>
          <a:xfrm>
            <a:off x="193320" y="3017520"/>
            <a:ext cx="1392120" cy="144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0" name="Group 3"/>
          <p:cNvGrpSpPr/>
          <p:nvPr/>
        </p:nvGrpSpPr>
        <p:grpSpPr>
          <a:xfrm>
            <a:off x="4028760" y="549000"/>
            <a:ext cx="3157200" cy="2535120"/>
            <a:chOff x="4028760" y="549000"/>
            <a:chExt cx="3157200" cy="2535120"/>
          </a:xfrm>
        </p:grpSpPr>
        <p:pic>
          <p:nvPicPr>
            <p:cNvPr id="641" name="" descr=""/>
            <p:cNvPicPr/>
            <p:nvPr/>
          </p:nvPicPr>
          <p:blipFill>
            <a:blip r:embed="rId4"/>
            <a:srcRect l="0" t="8100" r="2954" b="1800"/>
            <a:stretch/>
          </p:blipFill>
          <p:spPr>
            <a:xfrm>
              <a:off x="4028760" y="549000"/>
              <a:ext cx="3157200" cy="2535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2" name="CustomShape 4"/>
            <p:cNvSpPr/>
            <p:nvPr/>
          </p:nvSpPr>
          <p:spPr>
            <a:xfrm>
              <a:off x="5338440" y="1453680"/>
              <a:ext cx="1663560" cy="679320"/>
            </a:xfrm>
            <a:custGeom>
              <a:avLst/>
              <a:gdLst>
                <a:gd name="textAreaLeft" fmla="*/ 0 w 1663560"/>
                <a:gd name="textAreaRight" fmla="*/ 1663920 w 1663560"/>
                <a:gd name="textAreaTop" fmla="*/ 0 h 679320"/>
                <a:gd name="textAreaBottom" fmla="*/ 679680 h 6793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My experiment:</a:t>
              </a:r>
              <a:br>
                <a:rPr sz="1800"/>
              </a:b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UMAP on matrix of</a:t>
              </a:r>
              <a:br>
                <a:rPr sz="1800"/>
              </a:b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pairwise distances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43" name="Group 5"/>
          <p:cNvGrpSpPr/>
          <p:nvPr/>
        </p:nvGrpSpPr>
        <p:grpSpPr>
          <a:xfrm>
            <a:off x="4043160" y="3122280"/>
            <a:ext cx="3158640" cy="2523960"/>
            <a:chOff x="4043160" y="3122280"/>
            <a:chExt cx="3158640" cy="2523960"/>
          </a:xfrm>
        </p:grpSpPr>
        <p:pic>
          <p:nvPicPr>
            <p:cNvPr id="644" name="" descr=""/>
            <p:cNvPicPr/>
            <p:nvPr/>
          </p:nvPicPr>
          <p:blipFill>
            <a:blip r:embed="rId5"/>
            <a:srcRect l="0" t="8008" r="2299" b="1675"/>
            <a:stretch/>
          </p:blipFill>
          <p:spPr>
            <a:xfrm>
              <a:off x="4043160" y="3122280"/>
              <a:ext cx="3158640" cy="2523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5" name="CustomShape 6"/>
            <p:cNvSpPr/>
            <p:nvPr/>
          </p:nvSpPr>
          <p:spPr>
            <a:xfrm>
              <a:off x="4289040" y="3190680"/>
              <a:ext cx="1390320" cy="678960"/>
            </a:xfrm>
            <a:custGeom>
              <a:avLst/>
              <a:gdLst>
                <a:gd name="textAreaLeft" fmla="*/ 0 w 1390320"/>
                <a:gd name="textAreaRight" fmla="*/ 1390680 w 1390320"/>
                <a:gd name="textAreaTop" fmla="*/ 0 h 678960"/>
                <a:gd name="textAreaBottom" fmla="*/ 679320 h 6789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My experiment:</a:t>
              </a:r>
              <a:br>
                <a:rPr sz="1800"/>
              </a:b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UMAP on raw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data matrix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646" name="" descr=""/>
          <p:cNvPicPr/>
          <p:nvPr/>
        </p:nvPicPr>
        <p:blipFill>
          <a:blip r:embed="rId6"/>
          <a:srcRect l="31659" t="-45" r="37508" b="41995"/>
          <a:stretch/>
        </p:blipFill>
        <p:spPr>
          <a:xfrm>
            <a:off x="7330680" y="537840"/>
            <a:ext cx="2674800" cy="2833560"/>
          </a:xfrm>
          <a:prstGeom prst="rect">
            <a:avLst/>
          </a:prstGeom>
          <a:ln w="0">
            <a:noFill/>
          </a:ln>
        </p:spPr>
      </p:pic>
      <p:pic>
        <p:nvPicPr>
          <p:cNvPr id="647" name="" descr=""/>
          <p:cNvPicPr/>
          <p:nvPr/>
        </p:nvPicPr>
        <p:blipFill>
          <a:blip r:embed="rId7"/>
          <a:srcRect l="33474" t="17690" r="33140" b="61351"/>
          <a:stretch/>
        </p:blipFill>
        <p:spPr>
          <a:xfrm>
            <a:off x="7218000" y="3931920"/>
            <a:ext cx="2819160" cy="993600"/>
          </a:xfrm>
          <a:prstGeom prst="rect">
            <a:avLst/>
          </a:prstGeom>
          <a:ln w="0">
            <a:noFill/>
          </a:ln>
        </p:spPr>
      </p:pic>
      <p:grpSp>
        <p:nvGrpSpPr>
          <p:cNvPr id="648" name="Group 7"/>
          <p:cNvGrpSpPr/>
          <p:nvPr/>
        </p:nvGrpSpPr>
        <p:grpSpPr>
          <a:xfrm>
            <a:off x="6857640" y="4927320"/>
            <a:ext cx="1644840" cy="282960"/>
            <a:chOff x="6857640" y="4927320"/>
            <a:chExt cx="1644840" cy="282960"/>
          </a:xfrm>
        </p:grpSpPr>
        <p:sp>
          <p:nvSpPr>
            <p:cNvPr id="649" name="Line 8"/>
            <p:cNvSpPr/>
            <p:nvPr/>
          </p:nvSpPr>
          <p:spPr>
            <a:xfrm flipH="1">
              <a:off x="6857640" y="5209920"/>
              <a:ext cx="1644480" cy="360"/>
            </a:xfrm>
            <a:prstGeom prst="line">
              <a:avLst/>
            </a:prstGeom>
            <a:ln w="3672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0" name="Line 9"/>
            <p:cNvSpPr/>
            <p:nvPr/>
          </p:nvSpPr>
          <p:spPr>
            <a:xfrm>
              <a:off x="8502120" y="4927320"/>
              <a:ext cx="360" cy="281160"/>
            </a:xfrm>
            <a:prstGeom prst="line">
              <a:avLst/>
            </a:prstGeom>
            <a:ln w="367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51" name="CustomShape 10"/>
          <p:cNvSpPr/>
          <p:nvPr/>
        </p:nvSpPr>
        <p:spPr>
          <a:xfrm>
            <a:off x="7243560" y="4133520"/>
            <a:ext cx="2101320" cy="272880"/>
          </a:xfrm>
          <a:prstGeom prst="rect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dur="indefinite" fill="hold">
                      <p:stCondLst>
                        <p:cond delay="indefinite"/>
                      </p:stCondLst>
                      <p:childTnLst>
                        <p:par>
                          <p:cTn id="11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1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dur="indefinite" fill="hold">
                      <p:stCondLst>
                        <p:cond delay="indefinite"/>
                      </p:stCondLst>
                      <p:childTnLst>
                        <p:par>
                          <p:cTn id="11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1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dur="indefinite" fill="hold">
                      <p:stCondLst>
                        <p:cond delay="indefinite"/>
                      </p:stCondLst>
                      <p:childTnLst>
                        <p:par>
                          <p:cTn id="12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2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dur="indefinite" fill="hold">
                      <p:stCondLst>
                        <p:cond delay="indefinite"/>
                      </p:stCondLst>
                      <p:childTnLst>
                        <p:par>
                          <p:cTn id="12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2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dur="indefinite" fill="hold">
                      <p:stCondLst>
                        <p:cond delay="indefinite"/>
                      </p:stCondLst>
                      <p:childTnLst>
                        <p:par>
                          <p:cTn id="13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3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dur="indefinite" fill="hold">
                      <p:stCondLst>
                        <p:cond delay="indefinite"/>
                      </p:stCondLst>
                      <p:childTnLst>
                        <p:par>
                          <p:cTn id="13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3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dur="indefinite" fill="hold">
                      <p:stCondLst>
                        <p:cond delay="indefinite"/>
                      </p:stCondLst>
                      <p:childTnLst>
                        <p:par>
                          <p:cTn id="13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3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" descr=""/>
          <p:cNvPicPr/>
          <p:nvPr/>
        </p:nvPicPr>
        <p:blipFill>
          <a:blip r:embed="rId1"/>
          <a:srcRect l="0" t="4784" r="0" b="47"/>
          <a:stretch/>
        </p:blipFill>
        <p:spPr>
          <a:xfrm>
            <a:off x="1174320" y="590040"/>
            <a:ext cx="7708680" cy="5041800"/>
          </a:xfrm>
          <a:prstGeom prst="rect">
            <a:avLst/>
          </a:prstGeom>
          <a:ln w="0">
            <a:noFill/>
          </a:ln>
        </p:spPr>
      </p:pic>
      <p:sp>
        <p:nvSpPr>
          <p:cNvPr id="653" name="CustomShape 1"/>
          <p:cNvSpPr/>
          <p:nvPr/>
        </p:nvSpPr>
        <p:spPr>
          <a:xfrm>
            <a:off x="1501200" y="7560"/>
            <a:ext cx="6462000" cy="342720"/>
          </a:xfrm>
          <a:custGeom>
            <a:avLst/>
            <a:gdLst>
              <a:gd name="textAreaLeft" fmla="*/ 0 w 6462000"/>
              <a:gd name="textAreaRight" fmla="*/ 6462360 w 6462000"/>
              <a:gd name="textAreaTop" fmla="*/ 0 h 342720"/>
              <a:gd name="textAreaBottom" fmla="*/ 34308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UMAP on matrix of pairwise distances (N=100)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7956360" y="39240"/>
            <a:ext cx="2101320" cy="534960"/>
          </a:xfrm>
          <a:prstGeom prst="rect">
            <a:avLst/>
          </a:prstGeom>
          <a:ln w="0">
            <a:noFill/>
          </a:ln>
        </p:spPr>
      </p:pic>
      <p:pic>
        <p:nvPicPr>
          <p:cNvPr id="655" name="" descr=""/>
          <p:cNvPicPr/>
          <p:nvPr/>
        </p:nvPicPr>
        <p:blipFill>
          <a:blip r:embed="rId3"/>
          <a:stretch/>
        </p:blipFill>
        <p:spPr>
          <a:xfrm>
            <a:off x="60120" y="63000"/>
            <a:ext cx="127584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" descr=""/>
          <p:cNvPicPr/>
          <p:nvPr/>
        </p:nvPicPr>
        <p:blipFill>
          <a:blip r:embed="rId1"/>
          <a:srcRect l="0" t="4784" r="0" b="59"/>
          <a:stretch/>
        </p:blipFill>
        <p:spPr>
          <a:xfrm>
            <a:off x="1158480" y="614160"/>
            <a:ext cx="7618320" cy="4981320"/>
          </a:xfrm>
          <a:prstGeom prst="rect">
            <a:avLst/>
          </a:prstGeom>
          <a:ln w="0">
            <a:noFill/>
          </a:ln>
        </p:spPr>
      </p:pic>
      <p:sp>
        <p:nvSpPr>
          <p:cNvPr id="657" name="CustomShape 1"/>
          <p:cNvSpPr/>
          <p:nvPr/>
        </p:nvSpPr>
        <p:spPr>
          <a:xfrm>
            <a:off x="2041200" y="25200"/>
            <a:ext cx="5256000" cy="342360"/>
          </a:xfrm>
          <a:custGeom>
            <a:avLst/>
            <a:gdLst>
              <a:gd name="textAreaLeft" fmla="*/ 0 w 5256000"/>
              <a:gd name="textAreaRight" fmla="*/ 5256360 w 5256000"/>
              <a:gd name="textAreaTop" fmla="*/ 0 h 342360"/>
              <a:gd name="textAreaBottom" fmla="*/ 34272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UMAP on raw data matrix (N=100)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8" name="" descr=""/>
          <p:cNvPicPr/>
          <p:nvPr/>
        </p:nvPicPr>
        <p:blipFill>
          <a:blip r:embed="rId2"/>
          <a:stretch/>
        </p:blipFill>
        <p:spPr>
          <a:xfrm>
            <a:off x="7956360" y="5688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3"/>
          <a:stretch/>
        </p:blipFill>
        <p:spPr>
          <a:xfrm>
            <a:off x="60120" y="80640"/>
            <a:ext cx="1275840" cy="450720"/>
          </a:xfrm>
          <a:prstGeom prst="rect">
            <a:avLst/>
          </a:prstGeom>
          <a:ln w="0">
            <a:noFill/>
          </a:ln>
        </p:spPr>
      </p:pic>
      <p:sp>
        <p:nvSpPr>
          <p:cNvPr id="660" name="CustomShape 2"/>
          <p:cNvSpPr/>
          <p:nvPr/>
        </p:nvSpPr>
        <p:spPr>
          <a:xfrm>
            <a:off x="8764200" y="2460240"/>
            <a:ext cx="1182600" cy="853920"/>
          </a:xfrm>
          <a:custGeom>
            <a:avLst/>
            <a:gdLst>
              <a:gd name="textAreaLeft" fmla="*/ 0 w 1182600"/>
              <a:gd name="textAreaRight" fmla="*/ 1182960 w 1182600"/>
              <a:gd name="textAreaTop" fmla="*/ 0 h 853920"/>
              <a:gd name="textAreaBottom" fmla="*/ 854280 h 853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N=100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OK for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statistics?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" descr=""/>
          <p:cNvPicPr/>
          <p:nvPr/>
        </p:nvPicPr>
        <p:blipFill>
          <a:blip r:embed="rId1"/>
          <a:srcRect l="0" t="3174" r="0" b="0"/>
          <a:stretch/>
        </p:blipFill>
        <p:spPr>
          <a:xfrm>
            <a:off x="1191960" y="534600"/>
            <a:ext cx="7130880" cy="5135400"/>
          </a:xfrm>
          <a:prstGeom prst="rect">
            <a:avLst/>
          </a:prstGeom>
          <a:ln w="0">
            <a:noFill/>
          </a:ln>
        </p:spPr>
      </p:pic>
      <p:sp>
        <p:nvSpPr>
          <p:cNvPr id="662" name="CustomShape 1"/>
          <p:cNvSpPr/>
          <p:nvPr/>
        </p:nvSpPr>
        <p:spPr>
          <a:xfrm>
            <a:off x="2114280" y="41040"/>
            <a:ext cx="5256000" cy="342720"/>
          </a:xfrm>
          <a:custGeom>
            <a:avLst/>
            <a:gdLst>
              <a:gd name="textAreaLeft" fmla="*/ 0 w 5256000"/>
              <a:gd name="textAreaRight" fmla="*/ 5256360 w 5256000"/>
              <a:gd name="textAreaTop" fmla="*/ 0 h 342720"/>
              <a:gd name="textAreaBottom" fmla="*/ 34308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UMAP on raw data matrix (N=1000)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3" name="" descr=""/>
          <p:cNvPicPr/>
          <p:nvPr/>
        </p:nvPicPr>
        <p:blipFill>
          <a:blip r:embed="rId2"/>
          <a:stretch/>
        </p:blipFill>
        <p:spPr>
          <a:xfrm>
            <a:off x="7956360" y="7272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664" name="" descr=""/>
          <p:cNvPicPr/>
          <p:nvPr/>
        </p:nvPicPr>
        <p:blipFill>
          <a:blip r:embed="rId3"/>
          <a:stretch/>
        </p:blipFill>
        <p:spPr>
          <a:xfrm>
            <a:off x="60120" y="96480"/>
            <a:ext cx="127584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" descr=""/>
          <p:cNvPicPr/>
          <p:nvPr/>
        </p:nvPicPr>
        <p:blipFill>
          <a:blip r:embed="rId1"/>
          <a:srcRect l="0" t="4784" r="0" b="0"/>
          <a:stretch/>
        </p:blipFill>
        <p:spPr>
          <a:xfrm>
            <a:off x="1213920" y="604440"/>
            <a:ext cx="7102440" cy="5030640"/>
          </a:xfrm>
          <a:prstGeom prst="rect">
            <a:avLst/>
          </a:prstGeom>
          <a:ln w="0">
            <a:noFill/>
          </a:ln>
        </p:spPr>
      </p:pic>
      <p:sp>
        <p:nvSpPr>
          <p:cNvPr id="666" name="CustomShape 1"/>
          <p:cNvSpPr/>
          <p:nvPr/>
        </p:nvSpPr>
        <p:spPr>
          <a:xfrm>
            <a:off x="2149200" y="41040"/>
            <a:ext cx="5256000" cy="342720"/>
          </a:xfrm>
          <a:custGeom>
            <a:avLst/>
            <a:gdLst>
              <a:gd name="textAreaLeft" fmla="*/ 0 w 5256000"/>
              <a:gd name="textAreaRight" fmla="*/ 5256360 w 5256000"/>
              <a:gd name="textAreaTop" fmla="*/ 0 h 342720"/>
              <a:gd name="textAreaBottom" fmla="*/ 34308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UMAP on raw data matrix (N=10 000)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7" name="" descr=""/>
          <p:cNvPicPr/>
          <p:nvPr/>
        </p:nvPicPr>
        <p:blipFill>
          <a:blip r:embed="rId2"/>
          <a:stretch/>
        </p:blipFill>
        <p:spPr>
          <a:xfrm>
            <a:off x="7956360" y="7272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668" name="" descr=""/>
          <p:cNvPicPr/>
          <p:nvPr/>
        </p:nvPicPr>
        <p:blipFill>
          <a:blip r:embed="rId3"/>
          <a:stretch/>
        </p:blipFill>
        <p:spPr>
          <a:xfrm>
            <a:off x="60120" y="96480"/>
            <a:ext cx="127584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190440" y="1645920"/>
            <a:ext cx="9757440" cy="1623600"/>
          </a:xfrm>
          <a:custGeom>
            <a:avLst/>
            <a:gdLst>
              <a:gd name="textAreaLeft" fmla="*/ 0 w 9757440"/>
              <a:gd name="textAreaRight" fmla="*/ 9757800 w 9757440"/>
              <a:gd name="textAreaTop" fmla="*/ 0 h 1623600"/>
              <a:gd name="textAreaBottom" fmla="*/ 1623960 h 16236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Going through the post of Rafael Irizarry:</a:t>
            </a:r>
            <a:br>
              <a:rPr sz="1800"/>
            </a:br>
            <a:br>
              <a:rPr sz="1800"/>
            </a:br>
            <a:r>
              <a:rPr b="1" lang="en-US" sz="3600" spc="-1" strike="noStrike">
                <a:solidFill>
                  <a:srgbClr val="ff0000"/>
                </a:solidFill>
                <a:latin typeface="Arial"/>
                <a:ea typeface="DejaVu Sans"/>
              </a:rPr>
              <a:t>Point2: PCA better than UMAP for PopGen!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0" name="" descr=""/>
          <p:cNvPicPr/>
          <p:nvPr/>
        </p:nvPicPr>
        <p:blipFill>
          <a:blip r:embed="rId1"/>
          <a:stretch/>
        </p:blipFill>
        <p:spPr>
          <a:xfrm>
            <a:off x="7954560" y="55080"/>
            <a:ext cx="2101680" cy="534960"/>
          </a:xfrm>
          <a:prstGeom prst="rect">
            <a:avLst/>
          </a:prstGeom>
          <a:ln w="0">
            <a:noFill/>
          </a:ln>
        </p:spPr>
      </p:pic>
      <p:pic>
        <p:nvPicPr>
          <p:cNvPr id="671" name="" descr=""/>
          <p:cNvPicPr/>
          <p:nvPr/>
        </p:nvPicPr>
        <p:blipFill>
          <a:blip r:embed="rId2"/>
          <a:stretch/>
        </p:blipFill>
        <p:spPr>
          <a:xfrm>
            <a:off x="58320" y="77400"/>
            <a:ext cx="1276200" cy="4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1725840" y="10800"/>
            <a:ext cx="6192720" cy="342720"/>
          </a:xfrm>
          <a:custGeom>
            <a:avLst/>
            <a:gdLst>
              <a:gd name="textAreaLeft" fmla="*/ 0 w 6192720"/>
              <a:gd name="textAreaRight" fmla="*/ 6193080 w 6192720"/>
              <a:gd name="textAreaTop" fmla="*/ 0 h 342720"/>
              <a:gd name="textAreaBottom" fmla="*/ 34308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PCA gold standard in PopGen: still criticized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3" name="" descr=""/>
          <p:cNvPicPr/>
          <p:nvPr/>
        </p:nvPicPr>
        <p:blipFill>
          <a:blip r:embed="rId1"/>
          <a:srcRect l="36890" t="20581" r="28675" b="1890"/>
          <a:stretch/>
        </p:blipFill>
        <p:spPr>
          <a:xfrm>
            <a:off x="2880" y="531360"/>
            <a:ext cx="3652560" cy="5032080"/>
          </a:xfrm>
          <a:prstGeom prst="rect">
            <a:avLst/>
          </a:prstGeom>
          <a:ln w="0">
            <a:noFill/>
          </a:ln>
        </p:spPr>
      </p:pic>
      <p:pic>
        <p:nvPicPr>
          <p:cNvPr id="674" name="" descr=""/>
          <p:cNvPicPr/>
          <p:nvPr/>
        </p:nvPicPr>
        <p:blipFill>
          <a:blip r:embed="rId2"/>
          <a:stretch/>
        </p:blipFill>
        <p:spPr>
          <a:xfrm>
            <a:off x="8046720" y="18720"/>
            <a:ext cx="2009520" cy="534600"/>
          </a:xfrm>
          <a:prstGeom prst="rect">
            <a:avLst/>
          </a:prstGeom>
          <a:ln w="0">
            <a:noFill/>
          </a:ln>
        </p:spPr>
      </p:pic>
      <p:pic>
        <p:nvPicPr>
          <p:cNvPr id="675" name="" descr=""/>
          <p:cNvPicPr/>
          <p:nvPr/>
        </p:nvPicPr>
        <p:blipFill>
          <a:blip r:embed="rId3"/>
          <a:stretch/>
        </p:blipFill>
        <p:spPr>
          <a:xfrm>
            <a:off x="58320" y="77400"/>
            <a:ext cx="1276200" cy="450720"/>
          </a:xfrm>
          <a:prstGeom prst="rect">
            <a:avLst/>
          </a:prstGeom>
          <a:ln w="0">
            <a:noFill/>
          </a:ln>
        </p:spPr>
      </p:pic>
      <p:pic>
        <p:nvPicPr>
          <p:cNvPr id="676" name="" descr=""/>
          <p:cNvPicPr/>
          <p:nvPr/>
        </p:nvPicPr>
        <p:blipFill>
          <a:blip r:embed="rId4"/>
          <a:srcRect l="39843" t="18009" r="30463" b="3503"/>
          <a:stretch/>
        </p:blipFill>
        <p:spPr>
          <a:xfrm>
            <a:off x="3620880" y="456840"/>
            <a:ext cx="3039840" cy="5190840"/>
          </a:xfrm>
          <a:prstGeom prst="rect">
            <a:avLst/>
          </a:prstGeom>
          <a:ln w="0">
            <a:noFill/>
          </a:ln>
        </p:spPr>
      </p:pic>
      <p:pic>
        <p:nvPicPr>
          <p:cNvPr id="677" name="" descr=""/>
          <p:cNvPicPr/>
          <p:nvPr/>
        </p:nvPicPr>
        <p:blipFill>
          <a:blip r:embed="rId5"/>
          <a:srcRect l="5224" t="0" r="6387" b="0"/>
          <a:stretch/>
        </p:blipFill>
        <p:spPr>
          <a:xfrm>
            <a:off x="6582960" y="556920"/>
            <a:ext cx="3485880" cy="5078160"/>
          </a:xfrm>
          <a:prstGeom prst="rect">
            <a:avLst/>
          </a:prstGeom>
          <a:ln w="0">
            <a:noFill/>
          </a:ln>
        </p:spPr>
      </p:pic>
      <p:sp>
        <p:nvSpPr>
          <p:cNvPr id="678" name="CustomShape 2"/>
          <p:cNvSpPr/>
          <p:nvPr/>
        </p:nvSpPr>
        <p:spPr>
          <a:xfrm>
            <a:off x="3058920" y="5412960"/>
            <a:ext cx="1866600" cy="203040"/>
          </a:xfrm>
          <a:custGeom>
            <a:avLst/>
            <a:gdLst>
              <a:gd name="textAreaLeft" fmla="*/ 0 w 1866600"/>
              <a:gd name="textAreaRight" fmla="*/ 1866960 w 1866600"/>
              <a:gd name="textAreaTop" fmla="*/ 0 h 203040"/>
              <a:gd name="textAreaBottom" fmla="*/ 203400 h 203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Novembre et al., Nature 2008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dur="indefinite" fill="hold">
                      <p:stCondLst>
                        <p:cond delay="indefinite"/>
                      </p:stCondLst>
                      <p:childTnLst>
                        <p:par>
                          <p:cTn id="14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4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" descr=""/>
          <p:cNvPicPr/>
          <p:nvPr/>
        </p:nvPicPr>
        <p:blipFill>
          <a:blip r:embed="rId1"/>
          <a:stretch/>
        </p:blipFill>
        <p:spPr>
          <a:xfrm>
            <a:off x="36000" y="747360"/>
            <a:ext cx="4841640" cy="3573360"/>
          </a:xfrm>
          <a:prstGeom prst="rect">
            <a:avLst/>
          </a:prstGeom>
          <a:ln w="0">
            <a:noFill/>
          </a:ln>
        </p:spPr>
      </p:pic>
      <p:pic>
        <p:nvPicPr>
          <p:cNvPr id="680" name="" descr=""/>
          <p:cNvPicPr/>
          <p:nvPr/>
        </p:nvPicPr>
        <p:blipFill>
          <a:blip r:embed="rId2"/>
          <a:stretch/>
        </p:blipFill>
        <p:spPr>
          <a:xfrm>
            <a:off x="93240" y="72720"/>
            <a:ext cx="1276200" cy="450720"/>
          </a:xfrm>
          <a:prstGeom prst="rect">
            <a:avLst/>
          </a:prstGeom>
          <a:ln w="0">
            <a:noFill/>
          </a:ln>
        </p:spPr>
      </p:pic>
      <p:sp>
        <p:nvSpPr>
          <p:cNvPr id="681" name="CustomShape 1"/>
          <p:cNvSpPr/>
          <p:nvPr/>
        </p:nvSpPr>
        <p:spPr>
          <a:xfrm>
            <a:off x="1473120" y="12240"/>
            <a:ext cx="6620400" cy="342720"/>
          </a:xfrm>
          <a:custGeom>
            <a:avLst/>
            <a:gdLst>
              <a:gd name="textAreaLeft" fmla="*/ 0 w 6620400"/>
              <a:gd name="textAreaRight" fmla="*/ 6620760 w 6620400"/>
              <a:gd name="textAreaTop" fmla="*/ 0 h 342720"/>
              <a:gd name="textAreaBottom" fmla="*/ 34308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HapMap3: UMAP vs PCA (Rafael Irizarry’s post)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1844280" y="463320"/>
            <a:ext cx="839520" cy="342720"/>
          </a:xfrm>
          <a:custGeom>
            <a:avLst/>
            <a:gdLst>
              <a:gd name="textAreaLeft" fmla="*/ 0 w 839520"/>
              <a:gd name="textAreaRight" fmla="*/ 839880 w 839520"/>
              <a:gd name="textAreaTop" fmla="*/ 0 h 342720"/>
              <a:gd name="textAreaBottom" fmla="*/ 343080 h 342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3" name="Group 3"/>
          <p:cNvGrpSpPr/>
          <p:nvPr/>
        </p:nvGrpSpPr>
        <p:grpSpPr>
          <a:xfrm>
            <a:off x="4879440" y="426600"/>
            <a:ext cx="5154480" cy="3892320"/>
            <a:chOff x="4879440" y="426600"/>
            <a:chExt cx="5154480" cy="3892320"/>
          </a:xfrm>
        </p:grpSpPr>
        <p:pic>
          <p:nvPicPr>
            <p:cNvPr id="684" name="" descr=""/>
            <p:cNvPicPr/>
            <p:nvPr/>
          </p:nvPicPr>
          <p:blipFill>
            <a:blip r:embed="rId3"/>
            <a:srcRect l="0" t="0" r="945" b="0"/>
            <a:stretch/>
          </p:blipFill>
          <p:spPr>
            <a:xfrm>
              <a:off x="4879440" y="712440"/>
              <a:ext cx="5154480" cy="3606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85" name="CustomShape 4"/>
            <p:cNvSpPr/>
            <p:nvPr/>
          </p:nvSpPr>
          <p:spPr>
            <a:xfrm>
              <a:off x="6965640" y="426600"/>
              <a:ext cx="647280" cy="341280"/>
            </a:xfrm>
            <a:custGeom>
              <a:avLst/>
              <a:gdLst>
                <a:gd name="textAreaLeft" fmla="*/ 0 w 647280"/>
                <a:gd name="textAreaRight" fmla="*/ 647640 w 647280"/>
                <a:gd name="textAreaTop" fmla="*/ 0 h 341280"/>
                <a:gd name="textAreaBottom" fmla="*/ 341640 h 3412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PCA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86" name="CustomShape 5"/>
          <p:cNvSpPr/>
          <p:nvPr/>
        </p:nvSpPr>
        <p:spPr>
          <a:xfrm>
            <a:off x="1036440" y="1902960"/>
            <a:ext cx="3166560" cy="1108080"/>
          </a:xfrm>
          <a:custGeom>
            <a:avLst/>
            <a:gdLst>
              <a:gd name="textAreaLeft" fmla="*/ 0 w 3166560"/>
              <a:gd name="textAreaRight" fmla="*/ 3166920 w 3166560"/>
              <a:gd name="textAreaTop" fmla="*/ 0 h 1108080"/>
              <a:gd name="textAreaBottom" fmla="*/ 1108440 h 1108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Are PUR genetically closer to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GBR + IBS than ASW + YRI?</a:t>
            </a:r>
            <a:br>
              <a:rPr sz="1800"/>
            </a:br>
            <a:br>
              <a:rPr sz="1800"/>
            </a:b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ABSOLUTELY NOT!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7" name="" descr=""/>
          <p:cNvPicPr/>
          <p:nvPr/>
        </p:nvPicPr>
        <p:blipFill>
          <a:blip r:embed="rId4"/>
          <a:stretch/>
        </p:blipFill>
        <p:spPr>
          <a:xfrm>
            <a:off x="8137080" y="18720"/>
            <a:ext cx="1919160" cy="534600"/>
          </a:xfrm>
          <a:prstGeom prst="rect">
            <a:avLst/>
          </a:prstGeom>
          <a:ln w="0">
            <a:noFill/>
          </a:ln>
        </p:spPr>
      </p:pic>
      <p:sp>
        <p:nvSpPr>
          <p:cNvPr id="688" name="CustomShape 6"/>
          <p:cNvSpPr/>
          <p:nvPr/>
        </p:nvSpPr>
        <p:spPr>
          <a:xfrm>
            <a:off x="218520" y="4303440"/>
            <a:ext cx="9743400" cy="1274400"/>
          </a:xfrm>
          <a:custGeom>
            <a:avLst/>
            <a:gdLst>
              <a:gd name="textAreaLeft" fmla="*/ 0 w 9743400"/>
              <a:gd name="textAreaRight" fmla="*/ 9743760 w 9743400"/>
              <a:gd name="textAreaTop" fmla="*/ 0 h 1274400"/>
              <a:gd name="textAreaBottom" fmla="*/ 1274760 h 1274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Because of their meaningless inter-cluster distances tSNE / UMAP are less useful for population genomics than PCA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The goal of tSNE / UMAP is to </a:t>
            </a:r>
            <a:r>
              <a:rPr b="1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discover clusters</a:t>
            </a:r>
            <a:r>
              <a:rPr b="0" lang="en-US" sz="1400" spc="-1" strike="noStrike">
                <a:solidFill>
                  <a:srgbClr val="007826"/>
                </a:solidFill>
                <a:latin typeface="Arial"/>
                <a:ea typeface="DejaVu Sans"/>
              </a:rPr>
              <a:t>, which is sufficient for Single Cell Biology but not for PopGen.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 PopGen we generally do not discover clusters, we have an idea about e.g. human populations, and the aim is often to explore the </a:t>
            </a: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genetic relatedness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 between the populations, a task UMAP can absolutely not solve!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dur="indefinite" fill="hold">
                      <p:stCondLst>
                        <p:cond delay="indefinite"/>
                      </p:stCondLst>
                      <p:childTnLst>
                        <p:par>
                          <p:cTn id="15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5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dur="indefinite" fill="hold">
                      <p:stCondLst>
                        <p:cond delay="indefinite"/>
                      </p:stCondLst>
                      <p:childTnLst>
                        <p:par>
                          <p:cTn id="15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5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dur="indefinite" fill="hold">
                      <p:stCondLst>
                        <p:cond delay="indefinite"/>
                      </p:stCondLst>
                      <p:childTnLst>
                        <p:par>
                          <p:cTn id="15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5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dur="indefinite" fill="hold">
                      <p:stCondLst>
                        <p:cond delay="indefinite"/>
                      </p:stCondLst>
                      <p:childTnLst>
                        <p:par>
                          <p:cTn id="16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6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dur="indefinite" fill="hold">
                      <p:stCondLst>
                        <p:cond delay="indefinite"/>
                      </p:stCondLst>
                      <p:childTnLst>
                        <p:par>
                          <p:cTn id="16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6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1269720" y="1646280"/>
            <a:ext cx="7516440" cy="1624320"/>
          </a:xfrm>
          <a:custGeom>
            <a:avLst/>
            <a:gdLst>
              <a:gd name="textAreaLeft" fmla="*/ 0 w 7516440"/>
              <a:gd name="textAreaRight" fmla="*/ 7516800 w 7516440"/>
              <a:gd name="textAreaTop" fmla="*/ 0 h 1624320"/>
              <a:gd name="textAreaBottom" fmla="*/ 1624680 h 162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Dimension reduction techniques: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linear vs. non-linear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7954920" y="55440"/>
            <a:ext cx="2102400" cy="535680"/>
          </a:xfrm>
          <a:prstGeom prst="rect">
            <a:avLst/>
          </a:prstGeom>
          <a:ln w="0">
            <a:noFill/>
          </a:ln>
        </p:spPr>
      </p:pic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6920" cy="4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2062080" y="1646280"/>
            <a:ext cx="6224760" cy="1625400"/>
          </a:xfrm>
          <a:custGeom>
            <a:avLst/>
            <a:gdLst>
              <a:gd name="textAreaLeft" fmla="*/ 0 w 6224760"/>
              <a:gd name="textAreaRight" fmla="*/ 6225120 w 6224760"/>
              <a:gd name="textAreaTop" fmla="*/ 0 h 1625400"/>
              <a:gd name="textAreaBottom" fmla="*/ 1625760 h 162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704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3600" spc="-1" strike="noStrike">
                <a:solidFill>
                  <a:srgbClr val="0066cc"/>
                </a:solidFill>
                <a:latin typeface="Arial"/>
                <a:ea typeface="DejaVu Sans"/>
              </a:rPr>
              <a:t>UMAP for data integration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0" name="" descr=""/>
          <p:cNvPicPr/>
          <p:nvPr/>
        </p:nvPicPr>
        <p:blipFill>
          <a:blip r:embed="rId1"/>
          <a:stretch/>
        </p:blipFill>
        <p:spPr>
          <a:xfrm>
            <a:off x="7955280" y="55440"/>
            <a:ext cx="2103120" cy="536400"/>
          </a:xfrm>
          <a:prstGeom prst="rect">
            <a:avLst/>
          </a:prstGeom>
          <a:ln w="0">
            <a:noFill/>
          </a:ln>
        </p:spPr>
      </p:pic>
      <p:pic>
        <p:nvPicPr>
          <p:cNvPr id="691" name="" descr=""/>
          <p:cNvPicPr/>
          <p:nvPr/>
        </p:nvPicPr>
        <p:blipFill>
          <a:blip r:embed="rId2"/>
          <a:stretch/>
        </p:blipFill>
        <p:spPr>
          <a:xfrm>
            <a:off x="58680" y="77760"/>
            <a:ext cx="1277640" cy="4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" descr=""/>
          <p:cNvPicPr/>
          <p:nvPr/>
        </p:nvPicPr>
        <p:blipFill>
          <a:blip r:embed="rId1"/>
          <a:stretch/>
        </p:blipFill>
        <p:spPr>
          <a:xfrm>
            <a:off x="7957080" y="30240"/>
            <a:ext cx="2102760" cy="536040"/>
          </a:xfrm>
          <a:prstGeom prst="rect">
            <a:avLst/>
          </a:prstGeom>
          <a:ln w="0">
            <a:noFill/>
          </a:ln>
        </p:spPr>
      </p:pic>
      <p:pic>
        <p:nvPicPr>
          <p:cNvPr id="693" name="" descr=""/>
          <p:cNvPicPr/>
          <p:nvPr/>
        </p:nvPicPr>
        <p:blipFill>
          <a:blip r:embed="rId2"/>
          <a:stretch/>
        </p:blipFill>
        <p:spPr>
          <a:xfrm>
            <a:off x="60480" y="52560"/>
            <a:ext cx="1277280" cy="451800"/>
          </a:xfrm>
          <a:prstGeom prst="rect">
            <a:avLst/>
          </a:prstGeom>
          <a:ln w="0">
            <a:noFill/>
          </a:ln>
        </p:spPr>
      </p:pic>
      <p:pic>
        <p:nvPicPr>
          <p:cNvPr id="694" name="" descr=""/>
          <p:cNvPicPr/>
          <p:nvPr/>
        </p:nvPicPr>
        <p:blipFill>
          <a:blip r:embed="rId3"/>
          <a:srcRect l="1039" t="0" r="2683" b="3609"/>
          <a:stretch/>
        </p:blipFill>
        <p:spPr>
          <a:xfrm>
            <a:off x="46080" y="531720"/>
            <a:ext cx="3029040" cy="2266920"/>
          </a:xfrm>
          <a:prstGeom prst="rect">
            <a:avLst/>
          </a:prstGeom>
          <a:ln w="0">
            <a:noFill/>
          </a:ln>
        </p:spPr>
      </p:pic>
      <p:pic>
        <p:nvPicPr>
          <p:cNvPr id="695" name="" descr=""/>
          <p:cNvPicPr/>
          <p:nvPr/>
        </p:nvPicPr>
        <p:blipFill>
          <a:blip r:embed="rId4"/>
          <a:srcRect l="4932" t="0" r="4450" b="9153"/>
          <a:stretch/>
        </p:blipFill>
        <p:spPr>
          <a:xfrm>
            <a:off x="3724200" y="482760"/>
            <a:ext cx="3079800" cy="2315880"/>
          </a:xfrm>
          <a:prstGeom prst="rect">
            <a:avLst/>
          </a:prstGeom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5"/>
          <a:srcRect l="789" t="0" r="2688" b="5833"/>
          <a:stretch/>
        </p:blipFill>
        <p:spPr>
          <a:xfrm>
            <a:off x="6928200" y="573120"/>
            <a:ext cx="3092400" cy="2262240"/>
          </a:xfrm>
          <a:prstGeom prst="rect">
            <a:avLst/>
          </a:prstGeom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6"/>
          <a:stretch/>
        </p:blipFill>
        <p:spPr>
          <a:xfrm>
            <a:off x="36360" y="3765960"/>
            <a:ext cx="3508560" cy="1865160"/>
          </a:xfrm>
          <a:prstGeom prst="rect">
            <a:avLst/>
          </a:prstGeom>
          <a:ln w="0">
            <a:noFill/>
          </a:ln>
        </p:spPr>
      </p:pic>
      <p:pic>
        <p:nvPicPr>
          <p:cNvPr id="698" name="" descr=""/>
          <p:cNvPicPr/>
          <p:nvPr/>
        </p:nvPicPr>
        <p:blipFill>
          <a:blip r:embed="rId7"/>
          <a:srcRect l="1918" t="0" r="2334" b="6192"/>
          <a:stretch/>
        </p:blipFill>
        <p:spPr>
          <a:xfrm>
            <a:off x="4062240" y="3091320"/>
            <a:ext cx="3492720" cy="2565360"/>
          </a:xfrm>
          <a:prstGeom prst="rect">
            <a:avLst/>
          </a:prstGeom>
          <a:ln w="0">
            <a:noFill/>
          </a:ln>
        </p:spPr>
      </p:pic>
      <p:sp>
        <p:nvSpPr>
          <p:cNvPr id="699" name="CustomShape 1"/>
          <p:cNvSpPr/>
          <p:nvPr/>
        </p:nvSpPr>
        <p:spPr>
          <a:xfrm>
            <a:off x="7333200" y="4594680"/>
            <a:ext cx="2650680" cy="605880"/>
          </a:xfrm>
          <a:custGeom>
            <a:avLst/>
            <a:gdLst>
              <a:gd name="textAreaLeft" fmla="*/ 0 w 2650680"/>
              <a:gd name="textAreaRight" fmla="*/ 2651040 w 2650680"/>
              <a:gd name="textAreaTop" fmla="*/ 0 h 605880"/>
              <a:gd name="textAreaBottom" fmla="*/ 606240 h 605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6400"/>
                </a:solidFill>
                <a:latin typeface="Arial"/>
                <a:ea typeface="DejaVu Sans"/>
              </a:rPr>
              <a:t>Keep edges consistently</a:t>
            </a:r>
            <a:br>
              <a:rPr sz="1800"/>
            </a:br>
            <a:r>
              <a:rPr b="1" lang="en-US" sz="1400" spc="-1" strike="noStrike">
                <a:solidFill>
                  <a:srgbClr val="006400"/>
                </a:solidFill>
                <a:latin typeface="Arial"/>
                <a:ea typeface="DejaVu Sans"/>
              </a:rPr>
              <a:t>present across the Omics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Line 2"/>
          <p:cNvSpPr/>
          <p:nvPr/>
        </p:nvSpPr>
        <p:spPr>
          <a:xfrm>
            <a:off x="2835360" y="2651040"/>
            <a:ext cx="1554120" cy="10065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Line 3"/>
          <p:cNvSpPr/>
          <p:nvPr/>
        </p:nvSpPr>
        <p:spPr>
          <a:xfrm flipH="1">
            <a:off x="6477480" y="2468520"/>
            <a:ext cx="1768320" cy="109692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Line 4"/>
          <p:cNvSpPr/>
          <p:nvPr/>
        </p:nvSpPr>
        <p:spPr>
          <a:xfrm>
            <a:off x="5029200" y="2616120"/>
            <a:ext cx="365040" cy="914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CustomShape 5"/>
          <p:cNvSpPr/>
          <p:nvPr/>
        </p:nvSpPr>
        <p:spPr>
          <a:xfrm>
            <a:off x="2181240" y="11160"/>
            <a:ext cx="5257800" cy="456840"/>
          </a:xfrm>
          <a:custGeom>
            <a:avLst/>
            <a:gdLst>
              <a:gd name="textAreaLeft" fmla="*/ 0 w 5257800"/>
              <a:gd name="textAreaRight" fmla="*/ 5258160 w 5257800"/>
              <a:gd name="textAreaTop" fmla="*/ 0 h 456840"/>
              <a:gd name="textAreaBottom" fmla="*/ 457200 h 456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Graph Intersection Method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4" name="Group 6"/>
          <p:cNvGrpSpPr/>
          <p:nvPr/>
        </p:nvGrpSpPr>
        <p:grpSpPr>
          <a:xfrm>
            <a:off x="255600" y="2549520"/>
            <a:ext cx="9520560" cy="498240"/>
            <a:chOff x="255600" y="2549520"/>
            <a:chExt cx="9520560" cy="498240"/>
          </a:xfrm>
        </p:grpSpPr>
        <p:sp>
          <p:nvSpPr>
            <p:cNvPr id="705" name="CustomShape 7"/>
            <p:cNvSpPr/>
            <p:nvPr/>
          </p:nvSpPr>
          <p:spPr>
            <a:xfrm>
              <a:off x="255600" y="2801880"/>
              <a:ext cx="1882440" cy="245880"/>
            </a:xfrm>
            <a:custGeom>
              <a:avLst/>
              <a:gdLst>
                <a:gd name="textAreaLeft" fmla="*/ 0 w 1882440"/>
                <a:gd name="textAreaRight" fmla="*/ 1882800 w 1882440"/>
                <a:gd name="textAreaTop" fmla="*/ 0 h 245880"/>
                <a:gd name="textAreaBottom" fmla="*/ 246240 h 2458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Euclidean distance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6" name="CustomShape 8"/>
            <p:cNvSpPr/>
            <p:nvPr/>
          </p:nvSpPr>
          <p:spPr>
            <a:xfrm>
              <a:off x="3594600" y="2549520"/>
              <a:ext cx="1856880" cy="245880"/>
            </a:xfrm>
            <a:custGeom>
              <a:avLst/>
              <a:gdLst>
                <a:gd name="textAreaLeft" fmla="*/ 0 w 1856880"/>
                <a:gd name="textAreaRight" fmla="*/ 1857240 w 1856880"/>
                <a:gd name="textAreaTop" fmla="*/ 0 h 245880"/>
                <a:gd name="textAreaBottom" fmla="*/ 246240 h 2458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Hamming distance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7" name="CustomShape 9"/>
            <p:cNvSpPr/>
            <p:nvPr/>
          </p:nvSpPr>
          <p:spPr>
            <a:xfrm>
              <a:off x="7919280" y="2728800"/>
              <a:ext cx="1856880" cy="245880"/>
            </a:xfrm>
            <a:custGeom>
              <a:avLst/>
              <a:gdLst>
                <a:gd name="textAreaLeft" fmla="*/ 0 w 1856880"/>
                <a:gd name="textAreaRight" fmla="*/ 1857240 w 1856880"/>
                <a:gd name="textAreaTop" fmla="*/ 0 h 245880"/>
                <a:gd name="textAreaBottom" fmla="*/ 246240 h 2458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Hamming distance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dur="indefinite" fill="hold">
                      <p:stCondLst>
                        <p:cond delay="indefinite"/>
                      </p:stCondLst>
                      <p:childTnLst>
                        <p:par>
                          <p:cTn id="17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7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dur="indefinite" fill="hold">
                      <p:stCondLst>
                        <p:cond delay="indefinite"/>
                      </p:stCondLst>
                      <p:childTnLst>
                        <p:par>
                          <p:cTn id="17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7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dur="indefinite" fill="hold">
                      <p:stCondLst>
                        <p:cond delay="indefinite"/>
                      </p:stCondLst>
                      <p:childTnLst>
                        <p:par>
                          <p:cTn id="18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8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" descr=""/>
          <p:cNvPicPr/>
          <p:nvPr/>
        </p:nvPicPr>
        <p:blipFill>
          <a:blip r:embed="rId1"/>
          <a:stretch/>
        </p:blipFill>
        <p:spPr>
          <a:xfrm>
            <a:off x="7957080" y="38160"/>
            <a:ext cx="2102760" cy="536040"/>
          </a:xfrm>
          <a:prstGeom prst="rect">
            <a:avLst/>
          </a:prstGeom>
          <a:ln w="0">
            <a:noFill/>
          </a:ln>
        </p:spPr>
      </p:pic>
      <p:pic>
        <p:nvPicPr>
          <p:cNvPr id="709" name="" descr=""/>
          <p:cNvPicPr/>
          <p:nvPr/>
        </p:nvPicPr>
        <p:blipFill>
          <a:blip r:embed="rId2"/>
          <a:stretch/>
        </p:blipFill>
        <p:spPr>
          <a:xfrm>
            <a:off x="60480" y="60480"/>
            <a:ext cx="1277280" cy="451800"/>
          </a:xfrm>
          <a:prstGeom prst="rect">
            <a:avLst/>
          </a:prstGeom>
          <a:ln w="0">
            <a:noFill/>
          </a:ln>
        </p:spPr>
      </p:pic>
      <p:sp>
        <p:nvSpPr>
          <p:cNvPr id="710" name="CustomShape 1"/>
          <p:cNvSpPr/>
          <p:nvPr/>
        </p:nvSpPr>
        <p:spPr>
          <a:xfrm>
            <a:off x="2181240" y="-15840"/>
            <a:ext cx="5257800" cy="456840"/>
          </a:xfrm>
          <a:custGeom>
            <a:avLst/>
            <a:gdLst>
              <a:gd name="textAreaLeft" fmla="*/ 0 w 5257800"/>
              <a:gd name="textAreaRight" fmla="*/ 5258160 w 5257800"/>
              <a:gd name="textAreaTop" fmla="*/ 0 h 456840"/>
              <a:gd name="textAreaBottom" fmla="*/ 457200 h 456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UMAP for data integration: CITEseq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1" name="" descr=""/>
          <p:cNvPicPr/>
          <p:nvPr/>
        </p:nvPicPr>
        <p:blipFill>
          <a:blip r:embed="rId3"/>
          <a:stretch/>
        </p:blipFill>
        <p:spPr>
          <a:xfrm>
            <a:off x="1006560" y="511200"/>
            <a:ext cx="3605040" cy="2414520"/>
          </a:xfrm>
          <a:prstGeom prst="rect">
            <a:avLst/>
          </a:prstGeom>
          <a:ln w="0">
            <a:noFill/>
          </a:ln>
        </p:spPr>
      </p:pic>
      <p:pic>
        <p:nvPicPr>
          <p:cNvPr id="712" name="" descr=""/>
          <p:cNvPicPr/>
          <p:nvPr/>
        </p:nvPicPr>
        <p:blipFill>
          <a:blip r:embed="rId4"/>
          <a:stretch/>
        </p:blipFill>
        <p:spPr>
          <a:xfrm>
            <a:off x="5586840" y="512640"/>
            <a:ext cx="3465360" cy="2489400"/>
          </a:xfrm>
          <a:prstGeom prst="rect">
            <a:avLst/>
          </a:prstGeom>
          <a:ln w="0">
            <a:noFill/>
          </a:ln>
        </p:spPr>
      </p:pic>
      <p:pic>
        <p:nvPicPr>
          <p:cNvPr id="713" name="" descr=""/>
          <p:cNvPicPr/>
          <p:nvPr/>
        </p:nvPicPr>
        <p:blipFill>
          <a:blip r:embed="rId5"/>
          <a:stretch/>
        </p:blipFill>
        <p:spPr>
          <a:xfrm>
            <a:off x="3200400" y="3008520"/>
            <a:ext cx="3760920" cy="2656080"/>
          </a:xfrm>
          <a:prstGeom prst="rect">
            <a:avLst/>
          </a:prstGeom>
          <a:ln w="0">
            <a:noFill/>
          </a:ln>
        </p:spPr>
      </p:pic>
      <p:sp>
        <p:nvSpPr>
          <p:cNvPr id="714" name="CustomShape 2"/>
          <p:cNvSpPr/>
          <p:nvPr/>
        </p:nvSpPr>
        <p:spPr>
          <a:xfrm>
            <a:off x="1384200" y="3177000"/>
            <a:ext cx="1909440" cy="2344680"/>
          </a:xfrm>
          <a:custGeom>
            <a:avLst/>
            <a:gdLst>
              <a:gd name="textAreaLeft" fmla="*/ 0 w 1909440"/>
              <a:gd name="textAreaRight" fmla="*/ 1909800 w 1909440"/>
              <a:gd name="textAreaTop" fmla="*/ 0 h 2344680"/>
              <a:gd name="textAreaBottom" fmla="*/ 2345040 h 23446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ff3333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5" name="CustomShape 3"/>
          <p:cNvSpPr/>
          <p:nvPr/>
        </p:nvSpPr>
        <p:spPr>
          <a:xfrm flipH="1">
            <a:off x="6997320" y="3213360"/>
            <a:ext cx="1909440" cy="2344680"/>
          </a:xfrm>
          <a:custGeom>
            <a:avLst/>
            <a:gdLst>
              <a:gd name="textAreaLeft" fmla="*/ 360 w 1909440"/>
              <a:gd name="textAreaRight" fmla="*/ 1910160 w 1909440"/>
              <a:gd name="textAreaTop" fmla="*/ 0 h 2344680"/>
              <a:gd name="textAreaBottom" fmla="*/ 2345040 h 23446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ff3333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dur="indefinite" fill="hold">
                      <p:stCondLst>
                        <p:cond delay="indefinite"/>
                      </p:stCondLst>
                      <p:childTnLst>
                        <p:par>
                          <p:cTn id="19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9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" descr=""/>
          <p:cNvPicPr/>
          <p:nvPr/>
        </p:nvPicPr>
        <p:blipFill>
          <a:blip r:embed="rId1"/>
          <a:stretch/>
        </p:blipFill>
        <p:spPr>
          <a:xfrm>
            <a:off x="1344600" y="793800"/>
            <a:ext cx="7363440" cy="3461040"/>
          </a:xfrm>
          <a:prstGeom prst="rect">
            <a:avLst/>
          </a:prstGeom>
          <a:ln w="0">
            <a:noFill/>
          </a:ln>
        </p:spPr>
      </p:pic>
      <p:sp>
        <p:nvSpPr>
          <p:cNvPr id="717" name="CustomShape 1"/>
          <p:cNvSpPr/>
          <p:nvPr/>
        </p:nvSpPr>
        <p:spPr>
          <a:xfrm>
            <a:off x="2281320" y="-61920"/>
            <a:ext cx="5256720" cy="811800"/>
          </a:xfrm>
          <a:custGeom>
            <a:avLst/>
            <a:gdLst>
              <a:gd name="textAreaLeft" fmla="*/ 0 w 5256720"/>
              <a:gd name="textAreaRight" fmla="*/ 5257080 w 5256720"/>
              <a:gd name="textAreaTop" fmla="*/ 0 h 811800"/>
              <a:gd name="textAreaBottom" fmla="*/ 812160 h 811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National Bioinformatics 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Infrastructure Sweden (NBIS)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8" name="" descr=""/>
          <p:cNvPicPr/>
          <p:nvPr/>
        </p:nvPicPr>
        <p:blipFill>
          <a:blip r:embed="rId2"/>
          <a:stretch/>
        </p:blipFill>
        <p:spPr>
          <a:xfrm>
            <a:off x="1341360" y="4327560"/>
            <a:ext cx="2621520" cy="1323000"/>
          </a:xfrm>
          <a:prstGeom prst="rect">
            <a:avLst/>
          </a:prstGeom>
          <a:ln w="0">
            <a:noFill/>
          </a:ln>
        </p:spPr>
      </p:pic>
      <p:pic>
        <p:nvPicPr>
          <p:cNvPr id="719" name="" descr=""/>
          <p:cNvPicPr/>
          <p:nvPr/>
        </p:nvPicPr>
        <p:blipFill>
          <a:blip r:embed="rId3"/>
          <a:srcRect l="0" t="7861" r="0" b="11958"/>
          <a:stretch/>
        </p:blipFill>
        <p:spPr>
          <a:xfrm>
            <a:off x="4497480" y="4297320"/>
            <a:ext cx="2021400" cy="1351440"/>
          </a:xfrm>
          <a:prstGeom prst="rect">
            <a:avLst/>
          </a:prstGeom>
          <a:ln w="0">
            <a:noFill/>
          </a:ln>
        </p:spPr>
      </p:pic>
      <p:pic>
        <p:nvPicPr>
          <p:cNvPr id="720" name="" descr=""/>
          <p:cNvPicPr/>
          <p:nvPr/>
        </p:nvPicPr>
        <p:blipFill>
          <a:blip r:embed="rId4"/>
          <a:srcRect l="0" t="4334" r="0" b="7533"/>
          <a:stretch/>
        </p:blipFill>
        <p:spPr>
          <a:xfrm>
            <a:off x="7161120" y="4327560"/>
            <a:ext cx="1542240" cy="1321200"/>
          </a:xfrm>
          <a:prstGeom prst="rect">
            <a:avLst/>
          </a:prstGeom>
          <a:ln w="0">
            <a:noFill/>
          </a:ln>
        </p:spPr>
      </p:pic>
      <p:pic>
        <p:nvPicPr>
          <p:cNvPr id="721" name="" descr=""/>
          <p:cNvPicPr/>
          <p:nvPr/>
        </p:nvPicPr>
        <p:blipFill>
          <a:blip r:embed="rId5"/>
          <a:stretch/>
        </p:blipFill>
        <p:spPr>
          <a:xfrm>
            <a:off x="58680" y="7776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722" name="" descr=""/>
          <p:cNvPicPr/>
          <p:nvPr/>
        </p:nvPicPr>
        <p:blipFill>
          <a:blip r:embed="rId6"/>
          <a:stretch/>
        </p:blipFill>
        <p:spPr>
          <a:xfrm>
            <a:off x="7954920" y="19080"/>
            <a:ext cx="2102400" cy="53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6920" cy="45108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rcRect l="15636" t="854" r="15829" b="8150"/>
          <a:stretch/>
        </p:blipFill>
        <p:spPr>
          <a:xfrm>
            <a:off x="1328760" y="420840"/>
            <a:ext cx="6952320" cy="5191560"/>
          </a:xfrm>
          <a:prstGeom prst="rect">
            <a:avLst/>
          </a:prstGeom>
          <a:ln w="0"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2111400" y="-23760"/>
            <a:ext cx="5256720" cy="456120"/>
          </a:xfrm>
          <a:custGeom>
            <a:avLst/>
            <a:gdLst>
              <a:gd name="textAreaLeft" fmla="*/ 0 w 5256720"/>
              <a:gd name="textAreaRight" fmla="*/ 5257080 w 5256720"/>
              <a:gd name="textAreaTop" fmla="*/ 0 h 456120"/>
              <a:gd name="textAreaBottom" fmla="*/ 45648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Linear dimensionality reduction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3"/>
          <a:stretch/>
        </p:blipFill>
        <p:spPr>
          <a:xfrm>
            <a:off x="7954920" y="19080"/>
            <a:ext cx="2102400" cy="535320"/>
          </a:xfrm>
          <a:prstGeom prst="rect">
            <a:avLst/>
          </a:prstGeom>
          <a:ln w="0">
            <a:noFill/>
          </a:ln>
        </p:spPr>
      </p:pic>
      <p:sp>
        <p:nvSpPr>
          <p:cNvPr id="410" name="CustomShape 2"/>
          <p:cNvSpPr/>
          <p:nvPr/>
        </p:nvSpPr>
        <p:spPr>
          <a:xfrm>
            <a:off x="8058240" y="5276880"/>
            <a:ext cx="2051640" cy="371880"/>
          </a:xfrm>
          <a:custGeom>
            <a:avLst/>
            <a:gdLst>
              <a:gd name="textAreaLeft" fmla="*/ 0 w 2051640"/>
              <a:gd name="textAreaRight" fmla="*/ 2052000 w 2051640"/>
              <a:gd name="textAreaTop" fmla="*/ 0 h 371880"/>
              <a:gd name="textAreaBottom" fmla="*/ 372240 h 371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M. Bartoschek, N. Oskolkov et al.,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Nature Communications 2018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7954920" y="19080"/>
            <a:ext cx="2102400" cy="535320"/>
          </a:xfrm>
          <a:prstGeom prst="rect">
            <a:avLst/>
          </a:prstGeom>
          <a:ln w="0">
            <a:noFill/>
          </a:ln>
        </p:spPr>
      </p:pic>
      <p:sp>
        <p:nvSpPr>
          <p:cNvPr id="412" name="CustomShape 1"/>
          <p:cNvSpPr/>
          <p:nvPr/>
        </p:nvSpPr>
        <p:spPr>
          <a:xfrm>
            <a:off x="2108160" y="-7920"/>
            <a:ext cx="5256720" cy="456120"/>
          </a:xfrm>
          <a:custGeom>
            <a:avLst/>
            <a:gdLst>
              <a:gd name="textAreaLeft" fmla="*/ 0 w 5256720"/>
              <a:gd name="textAreaRight" fmla="*/ 5257080 w 5256720"/>
              <a:gd name="textAreaTop" fmla="*/ 0 h 456120"/>
              <a:gd name="textAreaBottom" fmla="*/ 45648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Non-linear dimensionality reduction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2"/>
          <a:srcRect l="16136" t="1505" r="15829" b="7706"/>
          <a:stretch/>
        </p:blipFill>
        <p:spPr>
          <a:xfrm>
            <a:off x="1281240" y="439560"/>
            <a:ext cx="6876000" cy="5160240"/>
          </a:xfrm>
          <a:prstGeom prst="rect">
            <a:avLst/>
          </a:prstGeom>
          <a:ln w="0">
            <a:noFill/>
          </a:ln>
        </p:spPr>
      </p:pic>
      <p:sp>
        <p:nvSpPr>
          <p:cNvPr id="414" name="CustomShape 2"/>
          <p:cNvSpPr/>
          <p:nvPr/>
        </p:nvSpPr>
        <p:spPr>
          <a:xfrm>
            <a:off x="8059680" y="5276880"/>
            <a:ext cx="2051640" cy="371880"/>
          </a:xfrm>
          <a:custGeom>
            <a:avLst/>
            <a:gdLst>
              <a:gd name="textAreaLeft" fmla="*/ 0 w 2051640"/>
              <a:gd name="textAreaRight" fmla="*/ 2052000 w 2051640"/>
              <a:gd name="textAreaTop" fmla="*/ 0 h 371880"/>
              <a:gd name="textAreaBottom" fmla="*/ 372240 h 371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M. Bartoschek, N. Oskolkov et al.,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Nature Communications 2018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3"/>
          <a:stretch/>
        </p:blipFill>
        <p:spPr>
          <a:xfrm>
            <a:off x="58680" y="41400"/>
            <a:ext cx="1276920" cy="4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9212400" y="1549440"/>
            <a:ext cx="533880" cy="487800"/>
          </a:xfrm>
          <a:custGeom>
            <a:avLst/>
            <a:gdLst>
              <a:gd name="textAreaLeft" fmla="*/ 0 w 533880"/>
              <a:gd name="textAreaRight" fmla="*/ 534240 w 533880"/>
              <a:gd name="textAreaTop" fmla="*/ 0 h 487800"/>
              <a:gd name="textAreaBottom" fmla="*/ 488160 h 48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7" name="Group 2"/>
          <p:cNvGrpSpPr/>
          <p:nvPr/>
        </p:nvGrpSpPr>
        <p:grpSpPr>
          <a:xfrm>
            <a:off x="766800" y="1515960"/>
            <a:ext cx="2160720" cy="2119320"/>
            <a:chOff x="766800" y="1515960"/>
            <a:chExt cx="2160720" cy="2119320"/>
          </a:xfrm>
        </p:grpSpPr>
        <p:sp>
          <p:nvSpPr>
            <p:cNvPr id="418" name="CustomShape 3"/>
            <p:cNvSpPr/>
            <p:nvPr/>
          </p:nvSpPr>
          <p:spPr>
            <a:xfrm>
              <a:off x="766800" y="1517760"/>
              <a:ext cx="2159640" cy="2116440"/>
            </a:xfrm>
            <a:prstGeom prst="rect">
              <a:avLst/>
            </a:prstGeom>
            <a:solidFill>
              <a:srgbClr val="729fcf"/>
            </a:soli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9" name="Line 4"/>
            <p:cNvSpPr/>
            <p:nvPr/>
          </p:nvSpPr>
          <p:spPr>
            <a:xfrm>
              <a:off x="766800" y="173196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0" name="Line 5"/>
            <p:cNvSpPr/>
            <p:nvPr/>
          </p:nvSpPr>
          <p:spPr>
            <a:xfrm>
              <a:off x="766800" y="195732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1" name="Line 6"/>
            <p:cNvSpPr/>
            <p:nvPr/>
          </p:nvSpPr>
          <p:spPr>
            <a:xfrm>
              <a:off x="766800" y="218448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2" name="Line 7"/>
            <p:cNvSpPr/>
            <p:nvPr/>
          </p:nvSpPr>
          <p:spPr>
            <a:xfrm>
              <a:off x="766800" y="240840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3" name="Line 8"/>
            <p:cNvSpPr/>
            <p:nvPr/>
          </p:nvSpPr>
          <p:spPr>
            <a:xfrm>
              <a:off x="766800" y="266220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4" name="Line 9"/>
            <p:cNvSpPr/>
            <p:nvPr/>
          </p:nvSpPr>
          <p:spPr>
            <a:xfrm>
              <a:off x="766800" y="291636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5" name="Line 10"/>
            <p:cNvSpPr/>
            <p:nvPr/>
          </p:nvSpPr>
          <p:spPr>
            <a:xfrm>
              <a:off x="766800" y="317016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6" name="Line 11"/>
            <p:cNvSpPr/>
            <p:nvPr/>
          </p:nvSpPr>
          <p:spPr>
            <a:xfrm>
              <a:off x="766800" y="3424320"/>
              <a:ext cx="216072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7" name="Line 12"/>
            <p:cNvSpPr/>
            <p:nvPr/>
          </p:nvSpPr>
          <p:spPr>
            <a:xfrm>
              <a:off x="104148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8" name="Line 13"/>
            <p:cNvSpPr/>
            <p:nvPr/>
          </p:nvSpPr>
          <p:spPr>
            <a:xfrm>
              <a:off x="136512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9" name="Line 14"/>
            <p:cNvSpPr/>
            <p:nvPr/>
          </p:nvSpPr>
          <p:spPr>
            <a:xfrm>
              <a:off x="168912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0" name="Line 15"/>
            <p:cNvSpPr/>
            <p:nvPr/>
          </p:nvSpPr>
          <p:spPr>
            <a:xfrm>
              <a:off x="201456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1" name="Line 16"/>
            <p:cNvSpPr/>
            <p:nvPr/>
          </p:nvSpPr>
          <p:spPr>
            <a:xfrm>
              <a:off x="233856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2" name="Line 17"/>
            <p:cNvSpPr/>
            <p:nvPr/>
          </p:nvSpPr>
          <p:spPr>
            <a:xfrm>
              <a:off x="266220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33" name="Group 18"/>
          <p:cNvGrpSpPr/>
          <p:nvPr/>
        </p:nvGrpSpPr>
        <p:grpSpPr>
          <a:xfrm>
            <a:off x="6996240" y="1552680"/>
            <a:ext cx="2160360" cy="655560"/>
            <a:chOff x="6996240" y="1552680"/>
            <a:chExt cx="2160360" cy="655560"/>
          </a:xfrm>
        </p:grpSpPr>
        <p:sp>
          <p:nvSpPr>
            <p:cNvPr id="434" name="CustomShape 19"/>
            <p:cNvSpPr/>
            <p:nvPr/>
          </p:nvSpPr>
          <p:spPr>
            <a:xfrm>
              <a:off x="6996240" y="1552680"/>
              <a:ext cx="2159280" cy="654480"/>
            </a:xfrm>
            <a:prstGeom prst="rect">
              <a:avLst/>
            </a:prstGeom>
            <a:solidFill>
              <a:srgbClr val="228b22"/>
            </a:soli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5" name="Line 20"/>
            <p:cNvSpPr/>
            <p:nvPr/>
          </p:nvSpPr>
          <p:spPr>
            <a:xfrm>
              <a:off x="6996240" y="1782720"/>
              <a:ext cx="216036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6" name="Line 21"/>
            <p:cNvSpPr/>
            <p:nvPr/>
          </p:nvSpPr>
          <p:spPr>
            <a:xfrm>
              <a:off x="6996240" y="2022480"/>
              <a:ext cx="216036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7" name="Line 22"/>
            <p:cNvSpPr/>
            <p:nvPr/>
          </p:nvSpPr>
          <p:spPr>
            <a:xfrm>
              <a:off x="726912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8" name="Line 23"/>
            <p:cNvSpPr/>
            <p:nvPr/>
          </p:nvSpPr>
          <p:spPr>
            <a:xfrm>
              <a:off x="759456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9" name="Line 24"/>
            <p:cNvSpPr/>
            <p:nvPr/>
          </p:nvSpPr>
          <p:spPr>
            <a:xfrm>
              <a:off x="791856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0" name="Line 25"/>
            <p:cNvSpPr/>
            <p:nvPr/>
          </p:nvSpPr>
          <p:spPr>
            <a:xfrm>
              <a:off x="824220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1" name="Line 26"/>
            <p:cNvSpPr/>
            <p:nvPr/>
          </p:nvSpPr>
          <p:spPr>
            <a:xfrm>
              <a:off x="856620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2" name="Line 27"/>
            <p:cNvSpPr/>
            <p:nvPr/>
          </p:nvSpPr>
          <p:spPr>
            <a:xfrm>
              <a:off x="8889840" y="1552680"/>
              <a:ext cx="360" cy="655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43" name="Group 28"/>
          <p:cNvGrpSpPr/>
          <p:nvPr/>
        </p:nvGrpSpPr>
        <p:grpSpPr>
          <a:xfrm>
            <a:off x="4727520" y="1515960"/>
            <a:ext cx="919080" cy="2119320"/>
            <a:chOff x="4727520" y="1515960"/>
            <a:chExt cx="919080" cy="2119320"/>
          </a:xfrm>
        </p:grpSpPr>
        <p:sp>
          <p:nvSpPr>
            <p:cNvPr id="444" name="CustomShape 29"/>
            <p:cNvSpPr/>
            <p:nvPr/>
          </p:nvSpPr>
          <p:spPr>
            <a:xfrm>
              <a:off x="4727520" y="1517760"/>
              <a:ext cx="918000" cy="2116440"/>
            </a:xfrm>
            <a:prstGeom prst="rect">
              <a:avLst/>
            </a:prstGeom>
            <a:solidFill>
              <a:srgbClr val="bc312e"/>
            </a:soli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5" name="Line 30"/>
            <p:cNvSpPr/>
            <p:nvPr/>
          </p:nvSpPr>
          <p:spPr>
            <a:xfrm>
              <a:off x="4727520" y="173196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6" name="Line 31"/>
            <p:cNvSpPr/>
            <p:nvPr/>
          </p:nvSpPr>
          <p:spPr>
            <a:xfrm>
              <a:off x="4727520" y="195732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7" name="Line 32"/>
            <p:cNvSpPr/>
            <p:nvPr/>
          </p:nvSpPr>
          <p:spPr>
            <a:xfrm>
              <a:off x="4727520" y="218448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8" name="Line 33"/>
            <p:cNvSpPr/>
            <p:nvPr/>
          </p:nvSpPr>
          <p:spPr>
            <a:xfrm>
              <a:off x="4727520" y="240840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9" name="Line 34"/>
            <p:cNvSpPr/>
            <p:nvPr/>
          </p:nvSpPr>
          <p:spPr>
            <a:xfrm>
              <a:off x="4727520" y="266220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0" name="Line 35"/>
            <p:cNvSpPr/>
            <p:nvPr/>
          </p:nvSpPr>
          <p:spPr>
            <a:xfrm>
              <a:off x="4727520" y="291636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1" name="Line 36"/>
            <p:cNvSpPr/>
            <p:nvPr/>
          </p:nvSpPr>
          <p:spPr>
            <a:xfrm>
              <a:off x="4727520" y="317016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2" name="Line 37"/>
            <p:cNvSpPr/>
            <p:nvPr/>
          </p:nvSpPr>
          <p:spPr>
            <a:xfrm>
              <a:off x="4727520" y="3424320"/>
              <a:ext cx="919080" cy="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3" name="Line 38"/>
            <p:cNvSpPr/>
            <p:nvPr/>
          </p:nvSpPr>
          <p:spPr>
            <a:xfrm>
              <a:off x="500220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4" name="Line 39"/>
            <p:cNvSpPr/>
            <p:nvPr/>
          </p:nvSpPr>
          <p:spPr>
            <a:xfrm>
              <a:off x="5326200" y="1515960"/>
              <a:ext cx="360" cy="211932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55" name="CustomShape 40"/>
          <p:cNvSpPr/>
          <p:nvPr/>
        </p:nvSpPr>
        <p:spPr>
          <a:xfrm>
            <a:off x="3308400" y="2124000"/>
            <a:ext cx="629280" cy="767520"/>
          </a:xfrm>
          <a:custGeom>
            <a:avLst/>
            <a:gdLst>
              <a:gd name="textAreaLeft" fmla="*/ 0 w 629280"/>
              <a:gd name="textAreaRight" fmla="*/ 629640 w 629280"/>
              <a:gd name="textAreaTop" fmla="*/ 0 h 767520"/>
              <a:gd name="textAreaBottom" fmla="*/ 767880 h 767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Arial"/>
              </a:rPr>
              <a:t>≈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CustomShape 41"/>
          <p:cNvSpPr/>
          <p:nvPr/>
        </p:nvSpPr>
        <p:spPr>
          <a:xfrm>
            <a:off x="6116760" y="1476360"/>
            <a:ext cx="449640" cy="487800"/>
          </a:xfrm>
          <a:custGeom>
            <a:avLst/>
            <a:gdLst>
              <a:gd name="textAreaLeft" fmla="*/ 0 w 449640"/>
              <a:gd name="textAreaRight" fmla="*/ 450000 w 449640"/>
              <a:gd name="textAreaTop" fmla="*/ 0 h 487800"/>
              <a:gd name="textAreaBottom" fmla="*/ 488160 h 48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CustomShape 42"/>
          <p:cNvSpPr/>
          <p:nvPr/>
        </p:nvSpPr>
        <p:spPr>
          <a:xfrm>
            <a:off x="176040" y="2151000"/>
            <a:ext cx="534240" cy="487800"/>
          </a:xfrm>
          <a:custGeom>
            <a:avLst/>
            <a:gdLst>
              <a:gd name="textAreaLeft" fmla="*/ 0 w 534240"/>
              <a:gd name="textAreaRight" fmla="*/ 534600 w 534240"/>
              <a:gd name="textAreaTop" fmla="*/ 0 h 487800"/>
              <a:gd name="textAreaBottom" fmla="*/ 488160 h 48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CustomShape 43"/>
          <p:cNvSpPr/>
          <p:nvPr/>
        </p:nvSpPr>
        <p:spPr>
          <a:xfrm>
            <a:off x="1652760" y="963720"/>
            <a:ext cx="506880" cy="487800"/>
          </a:xfrm>
          <a:custGeom>
            <a:avLst/>
            <a:gdLst>
              <a:gd name="textAreaLeft" fmla="*/ 0 w 506880"/>
              <a:gd name="textAreaRight" fmla="*/ 507240 w 506880"/>
              <a:gd name="textAreaTop" fmla="*/ 0 h 487800"/>
              <a:gd name="textAreaBottom" fmla="*/ 488160 h 48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CustomShape 44"/>
          <p:cNvSpPr/>
          <p:nvPr/>
        </p:nvSpPr>
        <p:spPr>
          <a:xfrm>
            <a:off x="1544760" y="2043000"/>
            <a:ext cx="856080" cy="643680"/>
          </a:xfrm>
          <a:custGeom>
            <a:avLst/>
            <a:gdLst>
              <a:gd name="textAreaLeft" fmla="*/ 0 w 856080"/>
              <a:gd name="textAreaRight" fmla="*/ 856440 w 856080"/>
              <a:gd name="textAreaTop" fmla="*/ 0 h 643680"/>
              <a:gd name="textAreaBottom" fmla="*/ 644040 h 643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1" lang="en-US" sz="40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ij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CustomShape 45"/>
          <p:cNvSpPr/>
          <p:nvPr/>
        </p:nvSpPr>
        <p:spPr>
          <a:xfrm>
            <a:off x="4892760" y="2043000"/>
            <a:ext cx="856080" cy="643680"/>
          </a:xfrm>
          <a:custGeom>
            <a:avLst/>
            <a:gdLst>
              <a:gd name="textAreaLeft" fmla="*/ 0 w 856080"/>
              <a:gd name="textAreaRight" fmla="*/ 856440 w 856080"/>
              <a:gd name="textAreaTop" fmla="*/ 0 h 643680"/>
              <a:gd name="textAreaBottom" fmla="*/ 644040 h 643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1" lang="en-US" sz="40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ik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46"/>
          <p:cNvSpPr/>
          <p:nvPr/>
        </p:nvSpPr>
        <p:spPr>
          <a:xfrm>
            <a:off x="7808760" y="1457280"/>
            <a:ext cx="856440" cy="643320"/>
          </a:xfrm>
          <a:custGeom>
            <a:avLst/>
            <a:gdLst>
              <a:gd name="textAreaLeft" fmla="*/ 0 w 856440"/>
              <a:gd name="textAreaRight" fmla="*/ 856800 w 856440"/>
              <a:gd name="textAreaTop" fmla="*/ 0 h 643320"/>
              <a:gd name="textAreaBottom" fmla="*/ 643680 h 643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1" lang="en-US" sz="40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kj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47"/>
          <p:cNvSpPr/>
          <p:nvPr/>
        </p:nvSpPr>
        <p:spPr>
          <a:xfrm>
            <a:off x="7880400" y="1000080"/>
            <a:ext cx="506880" cy="487800"/>
          </a:xfrm>
          <a:custGeom>
            <a:avLst/>
            <a:gdLst>
              <a:gd name="textAreaLeft" fmla="*/ 0 w 506880"/>
              <a:gd name="textAreaRight" fmla="*/ 507240 w 506880"/>
              <a:gd name="textAreaTop" fmla="*/ 0 h 487800"/>
              <a:gd name="textAreaBottom" fmla="*/ 488160 h 48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CustomShape 48"/>
          <p:cNvSpPr/>
          <p:nvPr/>
        </p:nvSpPr>
        <p:spPr>
          <a:xfrm>
            <a:off x="4172040" y="2151000"/>
            <a:ext cx="533880" cy="487800"/>
          </a:xfrm>
          <a:custGeom>
            <a:avLst/>
            <a:gdLst>
              <a:gd name="textAreaLeft" fmla="*/ 0 w 533880"/>
              <a:gd name="textAreaRight" fmla="*/ 534240 w 533880"/>
              <a:gd name="textAreaTop" fmla="*/ 0 h 487800"/>
              <a:gd name="textAreaBottom" fmla="*/ 488160 h 48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CustomShape 49"/>
          <p:cNvSpPr/>
          <p:nvPr/>
        </p:nvSpPr>
        <p:spPr>
          <a:xfrm>
            <a:off x="4927680" y="963720"/>
            <a:ext cx="533880" cy="487800"/>
          </a:xfrm>
          <a:custGeom>
            <a:avLst/>
            <a:gdLst>
              <a:gd name="textAreaLeft" fmla="*/ 0 w 533880"/>
              <a:gd name="textAreaRight" fmla="*/ 534240 w 533880"/>
              <a:gd name="textAreaTop" fmla="*/ 0 h 487800"/>
              <a:gd name="textAreaBottom" fmla="*/ 488160 h 48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CustomShape 50"/>
          <p:cNvSpPr/>
          <p:nvPr/>
        </p:nvSpPr>
        <p:spPr>
          <a:xfrm>
            <a:off x="1528920" y="3736800"/>
            <a:ext cx="649800" cy="251640"/>
          </a:xfrm>
          <a:custGeom>
            <a:avLst/>
            <a:gdLst>
              <a:gd name="textAreaLeft" fmla="*/ 0 w 649800"/>
              <a:gd name="textAreaRight" fmla="*/ 650160 w 649800"/>
              <a:gd name="textAreaTop" fmla="*/ 0 h 251640"/>
              <a:gd name="textAreaBottom" fmla="*/ 252000 h 2516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stomShape 51"/>
          <p:cNvSpPr/>
          <p:nvPr/>
        </p:nvSpPr>
        <p:spPr>
          <a:xfrm>
            <a:off x="4121280" y="3691080"/>
            <a:ext cx="2132280" cy="638640"/>
          </a:xfrm>
          <a:custGeom>
            <a:avLst/>
            <a:gdLst>
              <a:gd name="textAreaLeft" fmla="*/ 0 w 2132280"/>
              <a:gd name="textAreaRight" fmla="*/ 2132640 w 2132280"/>
              <a:gd name="textAreaTop" fmla="*/ 0 h 638640"/>
              <a:gd name="textAreaBottom" fmla="*/ 639000 h 6386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Low-dimensional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data representation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(embeddings)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CustomShape 52"/>
          <p:cNvSpPr/>
          <p:nvPr/>
        </p:nvSpPr>
        <p:spPr>
          <a:xfrm>
            <a:off x="7605720" y="2266920"/>
            <a:ext cx="1092600" cy="251280"/>
          </a:xfrm>
          <a:custGeom>
            <a:avLst/>
            <a:gdLst>
              <a:gd name="textAreaLeft" fmla="*/ 0 w 1092600"/>
              <a:gd name="textAreaRight" fmla="*/ 1092960 w 1092600"/>
              <a:gd name="textAreaTop" fmla="*/ 0 h 251280"/>
              <a:gd name="textAreaBottom" fmla="*/ 251640 h 251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94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roid Sans Fallback"/>
              </a:rPr>
              <a:t>Loadings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rcRect l="32469" t="79892" r="29437" b="3993"/>
          <a:stretch/>
        </p:blipFill>
        <p:spPr>
          <a:xfrm>
            <a:off x="3144960" y="4646520"/>
            <a:ext cx="4254840" cy="1027800"/>
          </a:xfrm>
          <a:prstGeom prst="rect">
            <a:avLst/>
          </a:prstGeom>
          <a:ln w="0">
            <a:noFill/>
          </a:ln>
        </p:spPr>
      </p:pic>
      <p:pic>
        <p:nvPicPr>
          <p:cNvPr id="469" name="" descr=""/>
          <p:cNvPicPr/>
          <p:nvPr/>
        </p:nvPicPr>
        <p:blipFill>
          <a:blip r:embed="rId2"/>
          <a:srcRect l="43354" t="87958" r="39419" b="3993"/>
          <a:stretch/>
        </p:blipFill>
        <p:spPr>
          <a:xfrm>
            <a:off x="4022640" y="479520"/>
            <a:ext cx="2010240" cy="548280"/>
          </a:xfrm>
          <a:prstGeom prst="rect">
            <a:avLst/>
          </a:prstGeom>
          <a:ln w="0">
            <a:noFill/>
          </a:ln>
        </p:spPr>
      </p:pic>
      <p:sp>
        <p:nvSpPr>
          <p:cNvPr id="470" name="CustomShape 53"/>
          <p:cNvSpPr/>
          <p:nvPr/>
        </p:nvSpPr>
        <p:spPr>
          <a:xfrm>
            <a:off x="1431720" y="6480"/>
            <a:ext cx="6606720" cy="343440"/>
          </a:xfrm>
          <a:custGeom>
            <a:avLst/>
            <a:gdLst>
              <a:gd name="textAreaLeft" fmla="*/ 0 w 6606720"/>
              <a:gd name="textAreaRight" fmla="*/ 6607080 w 6606720"/>
              <a:gd name="textAreaTop" fmla="*/ 0 h 343440"/>
              <a:gd name="textAreaBottom" fmla="*/ 34380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400" spc="-1" strike="noStrike">
                <a:solidFill>
                  <a:srgbClr val="0066cc"/>
                </a:solidFill>
                <a:latin typeface="Arial"/>
                <a:ea typeface="Droid Sans Fallback"/>
              </a:rPr>
              <a:t>Linear dimension reduction: matrix factorization</a:t>
            </a: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roid Sans Fallback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3"/>
          <a:stretch/>
        </p:blipFill>
        <p:spPr>
          <a:xfrm>
            <a:off x="58680" y="66600"/>
            <a:ext cx="1276920" cy="451440"/>
          </a:xfrm>
          <a:prstGeom prst="rect">
            <a:avLst/>
          </a:prstGeom>
          <a:ln w="0">
            <a:noFill/>
          </a:ln>
        </p:spPr>
      </p:pic>
      <p:pic>
        <p:nvPicPr>
          <p:cNvPr id="472" name="" descr=""/>
          <p:cNvPicPr/>
          <p:nvPr/>
        </p:nvPicPr>
        <p:blipFill>
          <a:blip r:embed="rId4"/>
          <a:stretch/>
        </p:blipFill>
        <p:spPr>
          <a:xfrm>
            <a:off x="7954920" y="44280"/>
            <a:ext cx="2102400" cy="5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8321760" y="65160"/>
            <a:ext cx="1737000" cy="535320"/>
          </a:xfrm>
          <a:prstGeom prst="rect">
            <a:avLst/>
          </a:prstGeom>
          <a:ln w="0">
            <a:noFill/>
          </a:ln>
        </p:spPr>
      </p:pic>
      <p:sp>
        <p:nvSpPr>
          <p:cNvPr id="474" name="CustomShape 1"/>
          <p:cNvSpPr/>
          <p:nvPr/>
        </p:nvSpPr>
        <p:spPr>
          <a:xfrm>
            <a:off x="2181240" y="11160"/>
            <a:ext cx="5256720" cy="456120"/>
          </a:xfrm>
          <a:custGeom>
            <a:avLst/>
            <a:gdLst>
              <a:gd name="textAreaLeft" fmla="*/ 0 w 5256720"/>
              <a:gd name="textAreaRight" fmla="*/ 5257080 w 5256720"/>
              <a:gd name="textAreaTop" fmla="*/ 0 h 456120"/>
              <a:gd name="textAreaBottom" fmla="*/ 45648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Non-linear dimension reduction: 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neighborhood graph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2"/>
          <a:stretch/>
        </p:blipFill>
        <p:spPr>
          <a:xfrm rot="1440000">
            <a:off x="1875600" y="1197720"/>
            <a:ext cx="2027880" cy="2421720"/>
          </a:xfrm>
          <a:prstGeom prst="rect">
            <a:avLst/>
          </a:prstGeom>
          <a:ln w="0">
            <a:noFill/>
          </a:ln>
        </p:spPr>
      </p:pic>
      <p:sp>
        <p:nvSpPr>
          <p:cNvPr id="476" name="CustomShape 2"/>
          <p:cNvSpPr/>
          <p:nvPr/>
        </p:nvSpPr>
        <p:spPr>
          <a:xfrm>
            <a:off x="1438200" y="965160"/>
            <a:ext cx="2142000" cy="317880"/>
          </a:xfrm>
          <a:custGeom>
            <a:avLst/>
            <a:gdLst>
              <a:gd name="textAreaLeft" fmla="*/ 0 w 2142000"/>
              <a:gd name="textAreaRight" fmla="*/ 2142360 w 2142000"/>
              <a:gd name="textAreaTop" fmla="*/ 0 h 317880"/>
              <a:gd name="textAreaBottom" fmla="*/ 318240 h 317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1) Construct high-dimensional graph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3"/>
          <a:stretch/>
        </p:blipFill>
        <p:spPr>
          <a:xfrm>
            <a:off x="60480" y="87480"/>
            <a:ext cx="1276560" cy="451080"/>
          </a:xfrm>
          <a:prstGeom prst="rect">
            <a:avLst/>
          </a:prstGeom>
          <a:ln w="0"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1168560" y="1943280"/>
            <a:ext cx="449640" cy="595800"/>
          </a:xfrm>
          <a:custGeom>
            <a:avLst/>
            <a:gdLst>
              <a:gd name="textAreaLeft" fmla="*/ 0 w 449640"/>
              <a:gd name="textAreaRight" fmla="*/ 450000 w 449640"/>
              <a:gd name="textAreaTop" fmla="*/ 0 h 595800"/>
              <a:gd name="textAreaBottom" fmla="*/ 596160 h 595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</a:t>
            </a:r>
            <a:r>
              <a:rPr b="0" lang="en-US" sz="2600" spc="-1" strike="noStrike" baseline="-33000">
                <a:solidFill>
                  <a:srgbClr val="0066cc"/>
                </a:solidFill>
                <a:latin typeface="Arial"/>
                <a:ea typeface="DejaVu Sans"/>
              </a:rPr>
              <a:t>ij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9" name="Group 4"/>
          <p:cNvGrpSpPr/>
          <p:nvPr/>
        </p:nvGrpSpPr>
        <p:grpSpPr>
          <a:xfrm>
            <a:off x="1459080" y="4079880"/>
            <a:ext cx="3707280" cy="1392840"/>
            <a:chOff x="1459080" y="4079880"/>
            <a:chExt cx="3707280" cy="1392840"/>
          </a:xfrm>
        </p:grpSpPr>
        <p:grpSp>
          <p:nvGrpSpPr>
            <p:cNvPr id="480" name="Group 5"/>
            <p:cNvGrpSpPr/>
            <p:nvPr/>
          </p:nvGrpSpPr>
          <p:grpSpPr>
            <a:xfrm>
              <a:off x="1459080" y="4079880"/>
              <a:ext cx="3021480" cy="1392840"/>
              <a:chOff x="1459080" y="4079880"/>
              <a:chExt cx="3021480" cy="1392840"/>
            </a:xfrm>
          </p:grpSpPr>
          <p:pic>
            <p:nvPicPr>
              <p:cNvPr id="481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1752480" y="4397400"/>
                <a:ext cx="2172240" cy="10753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82" name="CustomShape 6"/>
              <p:cNvSpPr/>
              <p:nvPr/>
            </p:nvSpPr>
            <p:spPr>
              <a:xfrm>
                <a:off x="1459080" y="4664160"/>
                <a:ext cx="2886480" cy="529200"/>
              </a:xfrm>
              <a:custGeom>
                <a:avLst/>
                <a:gdLst>
                  <a:gd name="textAreaLeft" fmla="*/ 0 w 2886480"/>
                  <a:gd name="textAreaRight" fmla="*/ 2886840 w 2886480"/>
                  <a:gd name="textAreaTop" fmla="*/ 0 h 529200"/>
                  <a:gd name="textAreaBottom" fmla="*/ 529560 h 529200"/>
                </a:gdLst>
                <a:ahLst/>
                <a:rect l="textAreaLeft" t="textAreaTop" r="textAreaRight" b="textAreaBottom"/>
                <a:pathLst>
                  <a:path w="8023" h="1475">
                    <a:moveTo>
                      <a:pt x="2005" y="0"/>
                    </a:moveTo>
                    <a:lnTo>
                      <a:pt x="8022" y="0"/>
                    </a:lnTo>
                    <a:lnTo>
                      <a:pt x="6016" y="1474"/>
                    </a:lnTo>
                    <a:lnTo>
                      <a:pt x="0" y="1474"/>
                    </a:lnTo>
                    <a:lnTo>
                      <a:pt x="2005" y="0"/>
                    </a:lnTo>
                  </a:path>
                </a:pathLst>
              </a:custGeom>
              <a:noFill/>
              <a:ln w="36720">
                <a:solidFill>
                  <a:srgbClr val="3465a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3" name="CustomShape 7"/>
              <p:cNvSpPr/>
              <p:nvPr/>
            </p:nvSpPr>
            <p:spPr>
              <a:xfrm>
                <a:off x="1525680" y="4079880"/>
                <a:ext cx="2954880" cy="267120"/>
              </a:xfrm>
              <a:custGeom>
                <a:avLst/>
                <a:gdLst>
                  <a:gd name="textAreaLeft" fmla="*/ 0 w 2954880"/>
                  <a:gd name="textAreaRight" fmla="*/ 2955240 w 2954880"/>
                  <a:gd name="textAreaTop" fmla="*/ 0 h 267120"/>
                  <a:gd name="textAreaBottom" fmla="*/ 267480 h 26712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ff0000"/>
                    </a:solidFill>
                    <a:latin typeface="Arial"/>
                    <a:ea typeface="DejaVu Sans"/>
                  </a:rPr>
                  <a:t>2) Construct low-dimensional graph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484" name="CustomShape 8"/>
            <p:cNvSpPr/>
            <p:nvPr/>
          </p:nvSpPr>
          <p:spPr>
            <a:xfrm>
              <a:off x="4730760" y="4498920"/>
              <a:ext cx="435600" cy="581760"/>
            </a:xfrm>
            <a:custGeom>
              <a:avLst/>
              <a:gdLst>
                <a:gd name="textAreaLeft" fmla="*/ 0 w 435600"/>
                <a:gd name="textAreaRight" fmla="*/ 435960 w 435600"/>
                <a:gd name="textAreaTop" fmla="*/ 0 h 581760"/>
                <a:gd name="textAreaBottom" fmla="*/ 582120 h 5817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600" spc="-1" strike="noStrike">
                  <a:solidFill>
                    <a:srgbClr val="cc9100"/>
                  </a:solidFill>
                  <a:latin typeface="Arial"/>
                  <a:ea typeface="DejaVu Sans"/>
                </a:rPr>
                <a:t>q</a:t>
              </a:r>
              <a:r>
                <a:rPr b="0" lang="en-US" sz="2600" spc="-1" strike="noStrike" baseline="-33000">
                  <a:solidFill>
                    <a:srgbClr val="cc9100"/>
                  </a:solidFill>
                  <a:latin typeface="Arial"/>
                  <a:ea typeface="DejaVu Sans"/>
                </a:rPr>
                <a:t>ij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85" name="Group 9"/>
          <p:cNvGrpSpPr/>
          <p:nvPr/>
        </p:nvGrpSpPr>
        <p:grpSpPr>
          <a:xfrm>
            <a:off x="6137280" y="2063880"/>
            <a:ext cx="2962800" cy="2053080"/>
            <a:chOff x="6137280" y="2063880"/>
            <a:chExt cx="2962800" cy="2053080"/>
          </a:xfrm>
        </p:grpSpPr>
        <p:grpSp>
          <p:nvGrpSpPr>
            <p:cNvPr id="486" name="Group 10"/>
            <p:cNvGrpSpPr/>
            <p:nvPr/>
          </p:nvGrpSpPr>
          <p:grpSpPr>
            <a:xfrm>
              <a:off x="6178680" y="2063880"/>
              <a:ext cx="2816640" cy="1395720"/>
              <a:chOff x="6178680" y="2063880"/>
              <a:chExt cx="2816640" cy="1395720"/>
            </a:xfrm>
          </p:grpSpPr>
          <p:pic>
            <p:nvPicPr>
              <p:cNvPr id="487" name="" descr=""/>
              <p:cNvPicPr/>
              <p:nvPr/>
            </p:nvPicPr>
            <p:blipFill>
              <a:blip r:embed="rId5"/>
              <a:srcRect l="14167" t="9431" r="11411" b="14943"/>
              <a:stretch/>
            </p:blipFill>
            <p:spPr>
              <a:xfrm>
                <a:off x="6178680" y="2398680"/>
                <a:ext cx="2816640" cy="10609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88" name="CustomShape 11"/>
              <p:cNvSpPr/>
              <p:nvPr/>
            </p:nvSpPr>
            <p:spPr>
              <a:xfrm>
                <a:off x="6797520" y="2676600"/>
                <a:ext cx="345240" cy="421200"/>
              </a:xfrm>
              <a:custGeom>
                <a:avLst/>
                <a:gdLst>
                  <a:gd name="textAreaLeft" fmla="*/ 0 w 345240"/>
                  <a:gd name="textAreaRight" fmla="*/ 345600 w 345240"/>
                  <a:gd name="textAreaTop" fmla="*/ 0 h 421200"/>
                  <a:gd name="textAreaBottom" fmla="*/ 421560 h 42120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729fcf"/>
                    </a:solidFill>
                    <a:latin typeface="Arial"/>
                    <a:ea typeface="DejaVu Sans"/>
                  </a:rPr>
                  <a:t>p</a:t>
                </a:r>
                <a:r>
                  <a:rPr b="0" lang="en-US" sz="1800" spc="-1" strike="noStrike" baseline="-33000">
                    <a:solidFill>
                      <a:srgbClr val="729fcf"/>
                    </a:solidFill>
                    <a:latin typeface="Arial"/>
                    <a:ea typeface="DejaVu Sans"/>
                  </a:rPr>
                  <a:t>ij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9" name="CustomShape 12"/>
              <p:cNvSpPr/>
              <p:nvPr/>
            </p:nvSpPr>
            <p:spPr>
              <a:xfrm>
                <a:off x="8381880" y="2244600"/>
                <a:ext cx="345240" cy="421200"/>
              </a:xfrm>
              <a:custGeom>
                <a:avLst/>
                <a:gdLst>
                  <a:gd name="textAreaLeft" fmla="*/ 0 w 345240"/>
                  <a:gd name="textAreaRight" fmla="*/ 345600 w 345240"/>
                  <a:gd name="textAreaTop" fmla="*/ 0 h 421200"/>
                  <a:gd name="textAreaBottom" fmla="*/ 421560 h 42120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a07a"/>
                    </a:solidFill>
                    <a:latin typeface="Arial"/>
                    <a:ea typeface="DejaVu Sans"/>
                  </a:rPr>
                  <a:t>q</a:t>
                </a:r>
                <a:r>
                  <a:rPr b="0" lang="en-US" sz="1800" spc="-1" strike="noStrike" baseline="-33000">
                    <a:solidFill>
                      <a:srgbClr val="ffa07a"/>
                    </a:solidFill>
                    <a:latin typeface="Arial"/>
                    <a:ea typeface="DejaVu Sans"/>
                  </a:rPr>
                  <a:t>ij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0" name="CustomShape 13"/>
              <p:cNvSpPr/>
              <p:nvPr/>
            </p:nvSpPr>
            <p:spPr>
              <a:xfrm>
                <a:off x="6242040" y="2063880"/>
                <a:ext cx="2649960" cy="267120"/>
              </a:xfrm>
              <a:custGeom>
                <a:avLst/>
                <a:gdLst>
                  <a:gd name="textAreaLeft" fmla="*/ 0 w 2649960"/>
                  <a:gd name="textAreaRight" fmla="*/ 2650320 w 2649960"/>
                  <a:gd name="textAreaTop" fmla="*/ 0 h 267120"/>
                  <a:gd name="textAreaBottom" fmla="*/ 267480 h 267120"/>
                </a:gdLst>
                <a:ahLst/>
                <a:rect l="textAreaLeft" t="textAreaTop" r="textAreaRight" b="textAreaBottom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ff0000"/>
                    </a:solidFill>
                    <a:latin typeface="Arial"/>
                    <a:ea typeface="DejaVu Sans"/>
                  </a:rPr>
                  <a:t>3) Collapse the graphs together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491" name="CustomShape 14"/>
            <p:cNvSpPr/>
            <p:nvPr/>
          </p:nvSpPr>
          <p:spPr>
            <a:xfrm>
              <a:off x="6137280" y="3787920"/>
              <a:ext cx="2962800" cy="329040"/>
            </a:xfrm>
            <a:custGeom>
              <a:avLst/>
              <a:gdLst>
                <a:gd name="textAreaLeft" fmla="*/ 0 w 2962800"/>
                <a:gd name="textAreaRight" fmla="*/ 2963160 w 2962800"/>
                <a:gd name="textAreaTop" fmla="*/ 0 h 329040"/>
                <a:gd name="textAreaBottom" fmla="*/ 329400 h 3290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Kullback-Leibler divergence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dur="indefinite" fill="hold">
                      <p:stCondLst>
                        <p:cond delay="indefinite"/>
                      </p:stCondLst>
                      <p:childTnLst>
                        <p:par>
                          <p:cTn id="1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dur="indefinite" fill="hold">
                      <p:stCondLst>
                        <p:cond delay="indefinite"/>
                      </p:stCondLst>
                      <p:childTnLst>
                        <p:par>
                          <p:cTn id="1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1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230040" y="988920"/>
            <a:ext cx="7725240" cy="1865520"/>
          </a:xfrm>
          <a:custGeom>
            <a:avLst/>
            <a:gdLst>
              <a:gd name="textAreaLeft" fmla="*/ 0 w 7725240"/>
              <a:gd name="textAreaRight" fmla="*/ 7725600 w 7725240"/>
              <a:gd name="textAreaTop" fmla="*/ 0 h 1865520"/>
              <a:gd name="textAreaBottom" fmla="*/ 1865880 h 1865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9d4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data_centered &lt;- scale(data, center = TRUE, scale = FALSE)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covariance &lt;- t(data_centered) %*% data_centered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eig &lt;- eigen(covariance)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plot(eig$vectors[,1:2]);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barplot(eig$values / sum(eig$values))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1"/>
          <a:stretch/>
        </p:blipFill>
        <p:spPr>
          <a:xfrm>
            <a:off x="93600" y="81000"/>
            <a:ext cx="1277640" cy="452160"/>
          </a:xfrm>
          <a:prstGeom prst="rect">
            <a:avLst/>
          </a:prstGeom>
          <a:ln w="0">
            <a:noFill/>
          </a:ln>
        </p:spPr>
      </p:pic>
      <p:sp>
        <p:nvSpPr>
          <p:cNvPr id="494" name="CustomShape 2"/>
          <p:cNvSpPr/>
          <p:nvPr/>
        </p:nvSpPr>
        <p:spPr>
          <a:xfrm>
            <a:off x="2284560" y="74520"/>
            <a:ext cx="5257800" cy="460080"/>
          </a:xfrm>
          <a:custGeom>
            <a:avLst/>
            <a:gdLst>
              <a:gd name="textAreaLeft" fmla="*/ 0 w 5257800"/>
              <a:gd name="textAreaRight" fmla="*/ 5258160 w 5257800"/>
              <a:gd name="textAreaTop" fmla="*/ 0 h 460080"/>
              <a:gd name="textAreaBottom" fmla="*/ 460440 h 460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PCA dimension reduction algorithm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8144280" y="973080"/>
            <a:ext cx="1791720" cy="1438200"/>
          </a:xfrm>
          <a:custGeom>
            <a:avLst/>
            <a:gdLst>
              <a:gd name="textAreaLeft" fmla="*/ 0 w 1791720"/>
              <a:gd name="textAreaRight" fmla="*/ 1792080 w 1791720"/>
              <a:gd name="textAreaTop" fmla="*/ 0 h 1438200"/>
              <a:gd name="textAreaBottom" fmla="*/ 1438560 h 1438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dd4e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ij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X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ij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–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μ</a:t>
            </a:r>
            <a:r>
              <a:rPr b="0" lang="en-US" sz="18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j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 = (1/N)*M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*M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A*u = λ*u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2"/>
          <a:stretch/>
        </p:blipFill>
        <p:spPr>
          <a:xfrm>
            <a:off x="7955280" y="44280"/>
            <a:ext cx="2103120" cy="536400"/>
          </a:xfrm>
          <a:prstGeom prst="rect">
            <a:avLst/>
          </a:prstGeom>
          <a:ln w="0">
            <a:noFill/>
          </a:ln>
        </p:spPr>
      </p:pic>
      <p:sp>
        <p:nvSpPr>
          <p:cNvPr id="497" name="CustomShape 4"/>
          <p:cNvSpPr/>
          <p:nvPr/>
        </p:nvSpPr>
        <p:spPr>
          <a:xfrm>
            <a:off x="266760" y="642960"/>
            <a:ext cx="1434600" cy="344160"/>
          </a:xfrm>
          <a:custGeom>
            <a:avLst/>
            <a:gdLst>
              <a:gd name="textAreaLeft" fmla="*/ 0 w 1434600"/>
              <a:gd name="textAreaRight" fmla="*/ 1434960 w 1434600"/>
              <a:gd name="textAreaTop" fmla="*/ 0 h 344160"/>
              <a:gd name="textAreaBottom" fmla="*/ 344520 h 34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Coding in 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CustomShape 5"/>
          <p:cNvSpPr/>
          <p:nvPr/>
        </p:nvSpPr>
        <p:spPr>
          <a:xfrm>
            <a:off x="8150760" y="679320"/>
            <a:ext cx="1764720" cy="344160"/>
          </a:xfrm>
          <a:custGeom>
            <a:avLst/>
            <a:gdLst>
              <a:gd name="textAreaLeft" fmla="*/ 0 w 1764720"/>
              <a:gd name="textAreaRight" fmla="*/ 1765080 w 1764720"/>
              <a:gd name="textAreaTop" fmla="*/ 0 h 344160"/>
              <a:gd name="textAreaBottom" fmla="*/ 344520 h 344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Mathematically: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Line 6"/>
          <p:cNvSpPr/>
          <p:nvPr/>
        </p:nvSpPr>
        <p:spPr>
          <a:xfrm>
            <a:off x="6639120" y="1189080"/>
            <a:ext cx="1590840" cy="1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0" name="Group 7"/>
          <p:cNvGrpSpPr/>
          <p:nvPr/>
        </p:nvGrpSpPr>
        <p:grpSpPr>
          <a:xfrm>
            <a:off x="128520" y="2891160"/>
            <a:ext cx="3289320" cy="2673360"/>
            <a:chOff x="128520" y="2891160"/>
            <a:chExt cx="3289320" cy="2673360"/>
          </a:xfrm>
        </p:grpSpPr>
        <p:pic>
          <p:nvPicPr>
            <p:cNvPr id="501" name="" descr=""/>
            <p:cNvPicPr/>
            <p:nvPr/>
          </p:nvPicPr>
          <p:blipFill>
            <a:blip r:embed="rId3"/>
            <a:srcRect l="0" t="9675" r="3858" b="2790"/>
            <a:stretch/>
          </p:blipFill>
          <p:spPr>
            <a:xfrm>
              <a:off x="128520" y="3018240"/>
              <a:ext cx="3289320" cy="2546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2" name="CustomShape 8"/>
            <p:cNvSpPr/>
            <p:nvPr/>
          </p:nvSpPr>
          <p:spPr>
            <a:xfrm>
              <a:off x="1371600" y="2891160"/>
              <a:ext cx="361440" cy="525240"/>
            </a:xfrm>
            <a:custGeom>
              <a:avLst/>
              <a:gdLst>
                <a:gd name="textAreaLeft" fmla="*/ 0 w 361440"/>
                <a:gd name="textAreaRight" fmla="*/ 361800 w 361440"/>
                <a:gd name="textAreaTop" fmla="*/ 0 h 525240"/>
                <a:gd name="textAreaBottom" fmla="*/ 525600 h 525240"/>
              </a:gdLst>
              <a:ahLst/>
              <a:rect l="textAreaLeft" t="textAreaTop" r="textAreaRight" b="textAreaBottom"/>
              <a:pathLst>
                <a:path w="1007" h="1462">
                  <a:moveTo>
                    <a:pt x="318" y="0"/>
                  </a:moveTo>
                  <a:lnTo>
                    <a:pt x="318" y="944"/>
                  </a:lnTo>
                  <a:lnTo>
                    <a:pt x="0" y="944"/>
                  </a:lnTo>
                  <a:lnTo>
                    <a:pt x="503" y="1461"/>
                  </a:lnTo>
                  <a:lnTo>
                    <a:pt x="1006" y="944"/>
                  </a:lnTo>
                  <a:lnTo>
                    <a:pt x="687" y="944"/>
                  </a:lnTo>
                  <a:lnTo>
                    <a:pt x="687" y="0"/>
                  </a:lnTo>
                  <a:lnTo>
                    <a:pt x="318" y="0"/>
                  </a:lnTo>
                </a:path>
              </a:pathLst>
            </a:custGeom>
            <a:solidFill>
              <a:srgbClr val="cf7672"/>
            </a:solidFill>
            <a:ln w="9360">
              <a:solidFill>
                <a:srgbClr val="cf767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3" name="Group 9"/>
          <p:cNvGrpSpPr/>
          <p:nvPr/>
        </p:nvGrpSpPr>
        <p:grpSpPr>
          <a:xfrm>
            <a:off x="3743280" y="2891160"/>
            <a:ext cx="3541680" cy="2684520"/>
            <a:chOff x="3743280" y="2891160"/>
            <a:chExt cx="3541680" cy="2684520"/>
          </a:xfrm>
        </p:grpSpPr>
        <p:pic>
          <p:nvPicPr>
            <p:cNvPr id="504" name="" descr=""/>
            <p:cNvPicPr/>
            <p:nvPr/>
          </p:nvPicPr>
          <p:blipFill>
            <a:blip r:embed="rId4"/>
            <a:srcRect l="0" t="9380" r="6415" b="1676"/>
            <a:stretch/>
          </p:blipFill>
          <p:spPr>
            <a:xfrm>
              <a:off x="3743280" y="3018240"/>
              <a:ext cx="3541680" cy="255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5" name="CustomShape 10"/>
            <p:cNvSpPr/>
            <p:nvPr/>
          </p:nvSpPr>
          <p:spPr>
            <a:xfrm>
              <a:off x="5475240" y="2891160"/>
              <a:ext cx="361800" cy="525240"/>
            </a:xfrm>
            <a:custGeom>
              <a:avLst/>
              <a:gdLst>
                <a:gd name="textAreaLeft" fmla="*/ 0 w 361800"/>
                <a:gd name="textAreaRight" fmla="*/ 362160 w 361800"/>
                <a:gd name="textAreaTop" fmla="*/ 0 h 525240"/>
                <a:gd name="textAreaBottom" fmla="*/ 525600 h 525240"/>
              </a:gdLst>
              <a:ahLst/>
              <a:rect l="textAreaLeft" t="textAreaTop" r="textAreaRight" b="textAreaBottom"/>
              <a:pathLst>
                <a:path w="1007" h="1462">
                  <a:moveTo>
                    <a:pt x="318" y="0"/>
                  </a:moveTo>
                  <a:lnTo>
                    <a:pt x="318" y="944"/>
                  </a:lnTo>
                  <a:lnTo>
                    <a:pt x="0" y="944"/>
                  </a:lnTo>
                  <a:lnTo>
                    <a:pt x="503" y="1461"/>
                  </a:lnTo>
                  <a:lnTo>
                    <a:pt x="1006" y="944"/>
                  </a:lnTo>
                  <a:lnTo>
                    <a:pt x="688" y="944"/>
                  </a:lnTo>
                  <a:lnTo>
                    <a:pt x="688" y="0"/>
                  </a:lnTo>
                  <a:lnTo>
                    <a:pt x="318" y="0"/>
                  </a:lnTo>
                </a:path>
              </a:pathLst>
            </a:custGeom>
            <a:solidFill>
              <a:srgbClr val="cf7672"/>
            </a:solidFill>
            <a:ln w="9360">
              <a:solidFill>
                <a:srgbClr val="cf767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06" name="CustomShape 11"/>
          <p:cNvSpPr/>
          <p:nvPr/>
        </p:nvSpPr>
        <p:spPr>
          <a:xfrm>
            <a:off x="6971040" y="3277080"/>
            <a:ext cx="2921040" cy="801360"/>
          </a:xfrm>
          <a:custGeom>
            <a:avLst/>
            <a:gdLst>
              <a:gd name="textAreaLeft" fmla="*/ 0 w 2921040"/>
              <a:gd name="textAreaRight" fmla="*/ 2921400 w 2921040"/>
              <a:gd name="textAreaTop" fmla="*/ 0 h 801360"/>
              <a:gd name="textAreaBottom" fmla="*/ 801720 h 801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It can be analytically derived that</a:t>
            </a:r>
            <a:br>
              <a:rPr sz="1800"/>
            </a:b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the eigen value decomposition in PCA</a:t>
            </a:r>
            <a:br>
              <a:rPr sz="1800"/>
            </a:b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is equivalent to projecting data on axes</a:t>
            </a:r>
            <a:br>
              <a:rPr sz="1800"/>
            </a:b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of maximal variation in the data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Line 12"/>
          <p:cNvSpPr/>
          <p:nvPr/>
        </p:nvSpPr>
        <p:spPr>
          <a:xfrm>
            <a:off x="6634440" y="1692360"/>
            <a:ext cx="1590840" cy="1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Line 13"/>
          <p:cNvSpPr/>
          <p:nvPr/>
        </p:nvSpPr>
        <p:spPr>
          <a:xfrm>
            <a:off x="6634440" y="2232000"/>
            <a:ext cx="1590840" cy="144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560" bIns="-4356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dur="indefinite" fill="hold">
                      <p:stCondLst>
                        <p:cond delay="indefinite"/>
                      </p:stCondLst>
                      <p:childTnLst>
                        <p:par>
                          <p:cTn id="2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dur="indefinite" fill="hold">
                      <p:stCondLst>
                        <p:cond delay="indefinite"/>
                      </p:stCondLst>
                      <p:childTnLst>
                        <p:par>
                          <p:cTn id="2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dur="indefinite" fill="hold">
                      <p:stCondLst>
                        <p:cond delay="indefinite"/>
                      </p:stCondLst>
                      <p:childTnLst>
                        <p:par>
                          <p:cTn id="2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2025-03-04T10:21:16Z</dcterms:created>
  <dc:creator>Nikolay Oskolkov</dc:creator>
  <dc:description/>
  <dc:language>en-US</dc:language>
  <cp:lastModifiedBy/>
  <cp:lastPrinted>2025-12-14T08:53:51Z</cp:lastPrinted>
  <dcterms:modified xsi:type="dcterms:W3CDTF">2025-12-14T08:54:12Z</dcterms:modified>
  <cp:revision>10</cp:revision>
  <dc:subject/>
  <dc:title/>
</cp:coreProperties>
</file>